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61" r:id="rId3"/>
    <p:sldId id="322" r:id="rId4"/>
    <p:sldId id="323" r:id="rId5"/>
    <p:sldId id="324" r:id="rId6"/>
    <p:sldId id="315" r:id="rId7"/>
    <p:sldId id="316" r:id="rId8"/>
    <p:sldId id="317" r:id="rId9"/>
    <p:sldId id="318" r:id="rId10"/>
    <p:sldId id="333" r:id="rId11"/>
    <p:sldId id="334" r:id="rId12"/>
    <p:sldId id="331" r:id="rId13"/>
    <p:sldId id="332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21AD5-0673-4A09-AA4E-FC82E4EB6885}" type="datetimeFigureOut">
              <a:rPr lang="bg-BG" smtClean="0"/>
              <a:pPr/>
              <a:t>26.10.2022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transform-origin.asp" TargetMode="External"/><Relationship Id="rId2" Type="http://schemas.openxmlformats.org/officeDocument/2006/relationships/hyperlink" Target="http://www.w3schools.com/cssref/css3_pr_transform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transform-origin.asp" TargetMode="External"/><Relationship Id="rId7" Type="http://schemas.openxmlformats.org/officeDocument/2006/relationships/hyperlink" Target="http://www.w3schools.com/cssref/css3_pr_backface-visibility.asp" TargetMode="External"/><Relationship Id="rId2" Type="http://schemas.openxmlformats.org/officeDocument/2006/relationships/hyperlink" Target="http://www.w3schools.com/cssref/css3_pr_transform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perspective-origin.asp" TargetMode="External"/><Relationship Id="rId5" Type="http://schemas.openxmlformats.org/officeDocument/2006/relationships/hyperlink" Target="http://www.w3schools.com/cssref/css3_pr_perspective.asp" TargetMode="External"/><Relationship Id="rId4" Type="http://schemas.openxmlformats.org/officeDocument/2006/relationships/hyperlink" Target="http://www.w3schools.com/cssref/css3_pr_transform-style.asp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2547715"/>
          </a:xfrm>
        </p:spPr>
        <p:txBody>
          <a:bodyPr>
            <a:normAutofit fontScale="90000"/>
          </a:bodyPr>
          <a:lstStyle/>
          <a:p>
            <a:r>
              <a:rPr lang="en-US" dirty="0"/>
              <a:t>CSS</a:t>
            </a:r>
            <a:r>
              <a:rPr lang="bg-BG" dirty="0"/>
              <a:t>. Комбинатори. Псевдо класове и псевдо елементи. Селектори </a:t>
            </a:r>
            <a:r>
              <a:rPr lang="bg-BG"/>
              <a:t>на атрибути. Градиенти</a:t>
            </a:r>
            <a:r>
              <a:rPr lang="bg-BG" dirty="0"/>
              <a:t>. Трансформации. Ефекти (преход). Анимации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1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Attribute Selectors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Autofit/>
          </a:bodyPr>
          <a:lstStyle/>
          <a:p>
            <a:r>
              <a:rPr lang="bg-BG" sz="1800" dirty="0"/>
              <a:t>Стилизиране на </a:t>
            </a:r>
            <a:r>
              <a:rPr lang="en-US" sz="1800" dirty="0"/>
              <a:t>HTML </a:t>
            </a:r>
            <a:r>
              <a:rPr lang="bg-BG" sz="1800" dirty="0"/>
              <a:t>елементи със специфични атрибути</a:t>
            </a:r>
            <a:endParaRPr lang="en-US" sz="1800" dirty="0"/>
          </a:p>
          <a:p>
            <a:r>
              <a:rPr lang="bg-BG" sz="1800" b="1" dirty="0"/>
              <a:t>Атрибут</a:t>
            </a:r>
            <a:endParaRPr lang="en-US" sz="1800" b="1" dirty="0"/>
          </a:p>
          <a:p>
            <a:r>
              <a:rPr lang="bg-BG" sz="1800" dirty="0"/>
              <a:t>Стилизиране на елементи с атрибут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&lt;h1 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="Hello world"&gt;Hello world&lt;/h1&gt;</a:t>
            </a:r>
          </a:p>
          <a:p>
            <a:r>
              <a:rPr lang="bg-BG" sz="1800" b="1" dirty="0"/>
              <a:t>Атрибут и стойност</a:t>
            </a:r>
            <a:endParaRPr lang="en-US" sz="1800" b="1" dirty="0"/>
          </a:p>
          <a:p>
            <a:r>
              <a:rPr lang="bg-BG" sz="1800" dirty="0"/>
              <a:t>Стилизиране на елементи с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1800" dirty="0"/>
              <a:t>=„FMIIT":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>
                <a:solidFill>
                  <a:srgbClr val="C00000"/>
                </a:solidFill>
              </a:rPr>
              <a:t>title=FMIIT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border:5px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title=„FMIIT"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="http://fmi.uni-plovdiv.bg"&gt;FMIIT&lt;/a&gt;</a:t>
            </a:r>
          </a:p>
        </p:txBody>
      </p:sp>
    </p:spTree>
    <p:extLst>
      <p:ext uri="{BB962C8B-B14F-4D97-AF65-F5344CB8AC3E}">
        <p14:creationId xmlns:p14="http://schemas.microsoft.com/office/powerpoint/2010/main" val="402962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Attribute Selectors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686800" cy="6597352"/>
          </a:xfrm>
        </p:spPr>
        <p:txBody>
          <a:bodyPr>
            <a:noAutofit/>
          </a:bodyPr>
          <a:lstStyle/>
          <a:p>
            <a:r>
              <a:rPr lang="bg-BG" sz="1800" b="1" dirty="0"/>
              <a:t>Атрибут и стойности</a:t>
            </a:r>
            <a:endParaRPr lang="en-US" sz="1800" b="1" dirty="0"/>
          </a:p>
          <a:p>
            <a:r>
              <a:rPr lang="bg-BG" sz="1800" dirty="0"/>
              <a:t>Стилизиране на елементи</a:t>
            </a:r>
            <a:r>
              <a:rPr lang="en-US" sz="1800" dirty="0"/>
              <a:t>, </a:t>
            </a:r>
            <a:r>
              <a:rPr lang="bg-BG" sz="1800" dirty="0"/>
              <a:t>които в атрибута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bg-BG" sz="1800" dirty="0"/>
              <a:t> съдържат стойността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bg-BG" sz="1800" dirty="0"/>
              <a:t> (може да има „ „ около стойността)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[title~=hello] {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&lt;h1 title="hello world"&gt;Hello world&lt;/h1&gt;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 title="student hello"&gt;Hello students!&lt;/p&gt;</a:t>
            </a:r>
          </a:p>
          <a:p>
            <a:r>
              <a:rPr lang="bg-BG" sz="1800" dirty="0"/>
              <a:t>Стилизиране на елементи</a:t>
            </a:r>
            <a:r>
              <a:rPr lang="en-US" sz="1800" dirty="0"/>
              <a:t>, </a:t>
            </a:r>
            <a:r>
              <a:rPr lang="bg-BG" sz="1800" dirty="0"/>
              <a:t>които в атрибута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lang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започват с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sz="1800" dirty="0"/>
              <a:t> </a:t>
            </a:r>
            <a:r>
              <a:rPr lang="bg-BG" sz="1800" dirty="0"/>
              <a:t>(може да има „-„ след това + други символи, но не и „ „ след това)</a:t>
            </a:r>
            <a:r>
              <a:rPr lang="en-US" sz="1800" dirty="0"/>
              <a:t>:</a:t>
            </a:r>
            <a:r>
              <a:rPr lang="bg-BG" sz="1800" dirty="0"/>
              <a:t> </a:t>
            </a:r>
            <a:r>
              <a:rPr lang="en-US" sz="1800" dirty="0"/>
              <a:t>en</a:t>
            </a:r>
            <a:r>
              <a:rPr lang="bg-BG" sz="1800" dirty="0"/>
              <a:t> (ОК), </a:t>
            </a:r>
            <a:r>
              <a:rPr lang="en-US" sz="1800" dirty="0"/>
              <a:t>en-us (OK), </a:t>
            </a:r>
            <a:r>
              <a:rPr lang="en-US" sz="1800" dirty="0" err="1"/>
              <a:t>enus</a:t>
            </a:r>
            <a:r>
              <a:rPr lang="en-US" sz="1800" dirty="0"/>
              <a:t> (</a:t>
            </a:r>
            <a:r>
              <a:rPr lang="bg-BG" sz="1800" dirty="0"/>
              <a:t>не</a:t>
            </a:r>
            <a:r>
              <a:rPr lang="en-US" sz="1800" dirty="0"/>
              <a:t>), </a:t>
            </a:r>
            <a:br>
              <a:rPr lang="en-US" sz="1800" dirty="0"/>
            </a:br>
            <a:r>
              <a:rPr lang="en-US" sz="1800" dirty="0"/>
              <a:t>en us</a:t>
            </a:r>
            <a:r>
              <a:rPr lang="bg-BG" sz="1800" dirty="0"/>
              <a:t> (не)</a:t>
            </a:r>
            <a:r>
              <a:rPr lang="en-US" sz="1800" dirty="0"/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lang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|=en] {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} </a:t>
            </a:r>
          </a:p>
          <a:p>
            <a:r>
              <a:rPr lang="bg-BG" sz="1800" b="1" dirty="0"/>
              <a:t>Стилизиране на форми</a:t>
            </a:r>
            <a:endParaRPr lang="en-US" sz="1800" b="1" dirty="0"/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input[type="text"]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width:150px;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margin-bottom:10px;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background-color:yellow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input[type="button"]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margin-left:35px;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354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b="1" dirty="0"/>
              <a:t>Типове медия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dirty="0"/>
              <a:t>Страницата може да има един вид за екрана, един за принтиране, един за мобилните устройства, ... </a:t>
            </a:r>
          </a:p>
          <a:p>
            <a:r>
              <a:rPr lang="bg-BG" sz="1800" dirty="0"/>
              <a:t>Някои свойства са само за определена медия (</a:t>
            </a:r>
            <a:r>
              <a:rPr lang="en-US" sz="1800" dirty="0"/>
              <a:t>"voice-family" </a:t>
            </a:r>
            <a:r>
              <a:rPr lang="bg-BG" sz="1800" dirty="0"/>
              <a:t>), а други могат да се използват за различни медийни типове (</a:t>
            </a:r>
            <a:r>
              <a:rPr lang="en-US" sz="1800" dirty="0"/>
              <a:t>"font-size„</a:t>
            </a:r>
            <a:r>
              <a:rPr lang="bg-BG" sz="1800" dirty="0"/>
              <a:t> за екран и принтер)</a:t>
            </a:r>
            <a:r>
              <a:rPr lang="en-US" sz="1800" dirty="0"/>
              <a:t> </a:t>
            </a:r>
            <a:endParaRPr lang="bg-BG" sz="1800" dirty="0"/>
          </a:p>
          <a:p>
            <a:r>
              <a:rPr lang="bg-BG" sz="1800" b="1" dirty="0"/>
              <a:t>Правило </a:t>
            </a:r>
            <a:r>
              <a:rPr lang="en-US" sz="1800" b="1" dirty="0"/>
              <a:t>@media</a:t>
            </a:r>
          </a:p>
          <a:p>
            <a:r>
              <a:rPr lang="bg-BG" sz="1800" dirty="0"/>
              <a:t>Позволява различни стилови правила за различни медии в един </a:t>
            </a:r>
            <a:r>
              <a:rPr lang="en-US" sz="1800" dirty="0"/>
              <a:t>CSS</a:t>
            </a:r>
            <a:r>
              <a:rPr lang="bg-BG" sz="1800" dirty="0"/>
              <a:t> (на екрана е по-добре по-голям шрифт и не серифен, на хартия по-малък шрифт и серифен)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screen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{font-family:verdana,sans-serif;font-size:14px;}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print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{font-family:times,serif;font-size:10px;}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screen,print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71598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Типове медия</a:t>
            </a:r>
            <a:endParaRPr lang="bg-B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152406"/>
              </p:ext>
            </p:extLst>
          </p:nvPr>
        </p:nvGraphicFramePr>
        <p:xfrm>
          <a:off x="457200" y="1714341"/>
          <a:ext cx="8229600" cy="42976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bg-BG" b="1" dirty="0"/>
                        <a:t>Тип медия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b="1" dirty="0"/>
                        <a:t>описание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all media type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aural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speech and sound synthesizers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braille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braille tactile feedback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embossed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paged braille printers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handheld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small or handheld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printers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projected presentations, like slides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screen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computer screens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tty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media using a fixed-pitch character grid, like teletypes and terminals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tv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television-type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00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Градиенти</a:t>
            </a:r>
            <a:r>
              <a:rPr lang="en-US" dirty="0"/>
              <a:t> (CSS3)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CSS2 – </a:t>
            </a:r>
            <a:r>
              <a:rPr lang="bg-BG" dirty="0"/>
              <a:t>изпозване на изображения</a:t>
            </a:r>
            <a:endParaRPr lang="en-US" dirty="0"/>
          </a:p>
          <a:p>
            <a:r>
              <a:rPr lang="en-US" dirty="0"/>
              <a:t>CSS3 </a:t>
            </a:r>
            <a:r>
              <a:rPr lang="bg-BG" dirty="0"/>
              <a:t>– намаляване на времено за сваляне, при увеличение има по-добър изглед, защото се генерират от браузъра</a:t>
            </a:r>
          </a:p>
          <a:p>
            <a:r>
              <a:rPr lang="bg-BG" dirty="0"/>
              <a:t>Два типа:</a:t>
            </a:r>
            <a:endParaRPr lang="en-US" dirty="0"/>
          </a:p>
          <a:p>
            <a:pPr lvl="1"/>
            <a:r>
              <a:rPr lang="bg-BG" b="1" dirty="0"/>
              <a:t>Линейни </a:t>
            </a:r>
            <a:r>
              <a:rPr lang="bg-BG" dirty="0"/>
              <a:t>(хоризонтални, вертикални и диагонални)</a:t>
            </a:r>
          </a:p>
          <a:p>
            <a:pPr lvl="1"/>
            <a:r>
              <a:rPr lang="bg-BG" b="1" dirty="0"/>
              <a:t>Радиални </a:t>
            </a:r>
            <a:r>
              <a:rPr lang="bg-BG" dirty="0"/>
              <a:t>(дефинират се с техния център)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892480" cy="5373216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Необходимо е да се дефинират мин 2 цвята, стартираща точка, посока или ъгъл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</a:rPr>
              <a:t>background: linear-gradient(</a:t>
            </a:r>
            <a:r>
              <a:rPr lang="en-US" i="1" dirty="0">
                <a:solidFill>
                  <a:srgbClr val="C00000"/>
                </a:solidFill>
              </a:rPr>
              <a:t>direction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i="1" dirty="0">
                <a:solidFill>
                  <a:srgbClr val="C00000"/>
                </a:solidFill>
              </a:rPr>
              <a:t>color-stop1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i="1" dirty="0">
                <a:solidFill>
                  <a:srgbClr val="C00000"/>
                </a:solidFill>
              </a:rPr>
              <a:t>color-stop2, ...</a:t>
            </a:r>
            <a:r>
              <a:rPr lang="en-US" dirty="0">
                <a:solidFill>
                  <a:srgbClr val="C00000"/>
                </a:solidFill>
              </a:rPr>
              <a:t>);</a:t>
            </a:r>
          </a:p>
          <a:p>
            <a:r>
              <a:rPr lang="bg-BG" dirty="0"/>
              <a:t>Посока – от горе надолу е по подразбиране</a:t>
            </a:r>
            <a:endParaRPr lang="en-US" dirty="0"/>
          </a:p>
          <a:p>
            <a:r>
              <a:rPr lang="bg-BG" b="1" dirty="0"/>
              <a:t>Пример. </a:t>
            </a:r>
            <a:r>
              <a:rPr lang="en-US" b="1" dirty="0"/>
              <a:t> </a:t>
            </a:r>
            <a:r>
              <a:rPr lang="bg-BG" dirty="0"/>
              <a:t>Линеен градиент от горе на долу (с преход от червено към синьо)</a:t>
            </a:r>
            <a:endParaRPr lang="en-US" dirty="0"/>
          </a:p>
          <a:p>
            <a:pPr>
              <a:buNone/>
            </a:pPr>
            <a:r>
              <a:rPr lang="en-US" dirty="0"/>
              <a:t>#grad {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webkit</a:t>
            </a:r>
            <a:r>
              <a:rPr lang="en-US" dirty="0"/>
              <a:t>-linear-gradient(red, blue); /* For Safari 5.1 to 6.0 */</a:t>
            </a:r>
            <a:br>
              <a:rPr lang="en-US" dirty="0"/>
            </a:br>
            <a:r>
              <a:rPr lang="en-US" dirty="0"/>
              <a:t>  background: -o-linear-gradient(red, blue); /* For Opera 11.1 to 12.0 */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moz</a:t>
            </a:r>
            <a:r>
              <a:rPr lang="en-US" dirty="0"/>
              <a:t>-linear-gradient(red, blue); /* For Firefox 3.6 to 15 */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C00000"/>
                </a:solidFill>
              </a:rPr>
              <a:t>background: linear-gradient(red, blue); </a:t>
            </a:r>
            <a:r>
              <a:rPr lang="en-US" dirty="0"/>
              <a:t>/* Standard syntax */</a:t>
            </a:r>
            <a:br>
              <a:rPr lang="en-US" dirty="0"/>
            </a:br>
            <a:r>
              <a:rPr lang="en-US" dirty="0"/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9673" t="30738" r="72018" b="46684"/>
          <a:stretch>
            <a:fillRect/>
          </a:stretch>
        </p:blipFill>
        <p:spPr bwMode="auto">
          <a:xfrm>
            <a:off x="7448947" y="0"/>
            <a:ext cx="1695053" cy="128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441" t="55123" r="4600" b="15164"/>
          <a:stretch>
            <a:fillRect/>
          </a:stretch>
        </p:blipFill>
        <p:spPr bwMode="auto">
          <a:xfrm>
            <a:off x="1043608" y="5517232"/>
            <a:ext cx="262128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637112"/>
          </a:xfrm>
        </p:spPr>
        <p:txBody>
          <a:bodyPr>
            <a:normAutofit fontScale="62500" lnSpcReduction="20000"/>
          </a:bodyPr>
          <a:lstStyle/>
          <a:p>
            <a:r>
              <a:rPr lang="bg-BG" sz="3100" b="1" dirty="0"/>
              <a:t>Пример. </a:t>
            </a:r>
            <a:r>
              <a:rPr lang="bg-BG" sz="3100" dirty="0"/>
              <a:t>Линеен градиент от ляво на дясно </a:t>
            </a:r>
            <a:endParaRPr lang="en-US" sz="3100" dirty="0"/>
          </a:p>
          <a:p>
            <a:pPr>
              <a:buNone/>
            </a:pPr>
            <a:r>
              <a:rPr lang="en-US" sz="3100" dirty="0"/>
              <a:t>#grad {</a:t>
            </a:r>
            <a:br>
              <a:rPr lang="en-US" sz="3100" dirty="0"/>
            </a:br>
            <a:r>
              <a:rPr lang="en-US" sz="3100" dirty="0"/>
              <a:t>  background: -</a:t>
            </a:r>
            <a:r>
              <a:rPr lang="en-US" sz="3100" dirty="0" err="1"/>
              <a:t>webkit</a:t>
            </a:r>
            <a:r>
              <a:rPr lang="en-US" sz="3100" dirty="0"/>
              <a:t>-linear-gradient(left, red , blue); /* For Safari 5.1 to 6.0 */</a:t>
            </a:r>
            <a:br>
              <a:rPr lang="en-US" sz="3100" dirty="0"/>
            </a:br>
            <a:r>
              <a:rPr lang="en-US" sz="3100" dirty="0"/>
              <a:t>  background: -o-linear-gradient(right, red, blue); /* For Opera 11.1 to 12.0 */</a:t>
            </a:r>
            <a:br>
              <a:rPr lang="en-US" sz="3100" dirty="0"/>
            </a:br>
            <a:r>
              <a:rPr lang="en-US" sz="3100" dirty="0"/>
              <a:t>  background: -</a:t>
            </a:r>
            <a:r>
              <a:rPr lang="en-US" sz="3100" dirty="0" err="1"/>
              <a:t>moz</a:t>
            </a:r>
            <a:r>
              <a:rPr lang="en-US" sz="3100" dirty="0"/>
              <a:t>-linear-gradient(right, red, blue); /* For Firefox 3.6 to 15 */</a:t>
            </a:r>
            <a:br>
              <a:rPr lang="en-US" sz="3100" dirty="0"/>
            </a:br>
            <a:r>
              <a:rPr lang="en-US" sz="3100" dirty="0"/>
              <a:t>  </a:t>
            </a:r>
            <a:r>
              <a:rPr lang="en-US" sz="3100" dirty="0">
                <a:solidFill>
                  <a:srgbClr val="C00000"/>
                </a:solidFill>
              </a:rPr>
              <a:t>background: linear-gradient(to right, red , blue); </a:t>
            </a:r>
            <a:r>
              <a:rPr lang="en-US" sz="3100" dirty="0"/>
              <a:t>/* Standard syntax */</a:t>
            </a:r>
            <a:br>
              <a:rPr lang="en-US" sz="3100" dirty="0"/>
            </a:br>
            <a:r>
              <a:rPr lang="en-US" sz="3100" dirty="0"/>
              <a:t>} </a:t>
            </a:r>
          </a:p>
          <a:p>
            <a:r>
              <a:rPr lang="bg-BG" b="1" dirty="0"/>
              <a:t>Пример. </a:t>
            </a:r>
            <a:r>
              <a:rPr lang="bg-BG" dirty="0"/>
              <a:t>Линеен диагонален градиент, започващ от горния ляв ъгъл </a:t>
            </a:r>
            <a:endParaRPr lang="en-US" dirty="0"/>
          </a:p>
          <a:p>
            <a:pPr>
              <a:buNone/>
            </a:pPr>
            <a:r>
              <a:rPr lang="en-US" dirty="0"/>
              <a:t>#grad {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webkit</a:t>
            </a:r>
            <a:r>
              <a:rPr lang="en-US" dirty="0"/>
              <a:t>-linear-gradient(left top, red , blue); /* For Safari 5.1 to 6.0 */</a:t>
            </a:r>
            <a:br>
              <a:rPr lang="en-US" dirty="0"/>
            </a:br>
            <a:r>
              <a:rPr lang="en-US" dirty="0"/>
              <a:t>  background: -o-linear-gradient(bottom right, red, blue); /* For Opera 11.1 to 12.0 */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moz</a:t>
            </a:r>
            <a:r>
              <a:rPr lang="en-US" dirty="0"/>
              <a:t>-linear-gradient(bottom right, red, blue); /* For Firefox 3.6 to 15 */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C00000"/>
                </a:solidFill>
              </a:rPr>
              <a:t>background: linear-gradient(to bottom right, red , blue); </a:t>
            </a:r>
            <a:r>
              <a:rPr lang="en-US" dirty="0"/>
              <a:t>/* Standard syntax */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13" t="55123" r="4542" b="15164"/>
          <a:stretch>
            <a:fillRect/>
          </a:stretch>
        </p:blipFill>
        <p:spPr bwMode="auto">
          <a:xfrm>
            <a:off x="6660232" y="1052736"/>
            <a:ext cx="24837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13" t="54918" r="4542" b="15164"/>
          <a:stretch>
            <a:fillRect/>
          </a:stretch>
        </p:blipFill>
        <p:spPr bwMode="auto">
          <a:xfrm>
            <a:off x="6511290" y="5745480"/>
            <a:ext cx="2632710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6372200" cy="5257799"/>
          </a:xfrm>
        </p:spPr>
        <p:txBody>
          <a:bodyPr>
            <a:normAutofit fontScale="77500" lnSpcReduction="20000"/>
          </a:bodyPr>
          <a:lstStyle/>
          <a:p>
            <a:r>
              <a:rPr lang="bg-BG" sz="2900" b="1" dirty="0"/>
              <a:t>Линеен градиент , определен с ъгъл  </a:t>
            </a:r>
            <a:r>
              <a:rPr lang="bg-BG" sz="2900" dirty="0"/>
              <a:t>(ъгъл между хоризонталната линия и линията на градиента по часовниковата стрелка - </a:t>
            </a:r>
            <a:r>
              <a:rPr lang="en-US" sz="2900" dirty="0"/>
              <a:t>0deg </a:t>
            </a:r>
            <a:r>
              <a:rPr lang="bg-BG" sz="2900" dirty="0"/>
              <a:t>създава градиент  от долу на горе, а </a:t>
            </a:r>
            <a:r>
              <a:rPr lang="en-US" sz="2900" dirty="0"/>
              <a:t>90deg </a:t>
            </a:r>
            <a:r>
              <a:rPr lang="bg-BG" sz="2900" dirty="0"/>
              <a:t>създава градиент от ляво на дясно)</a:t>
            </a:r>
            <a:endParaRPr lang="en-US" sz="2900" b="1" dirty="0"/>
          </a:p>
          <a:p>
            <a:pPr>
              <a:buNone/>
            </a:pPr>
            <a:r>
              <a:rPr lang="en-US" sz="2900" dirty="0">
                <a:solidFill>
                  <a:srgbClr val="C00000"/>
                </a:solidFill>
              </a:rPr>
              <a:t>background: linear-gradient(</a:t>
            </a:r>
            <a:r>
              <a:rPr lang="en-US" sz="2900" i="1" dirty="0">
                <a:solidFill>
                  <a:srgbClr val="C00000"/>
                </a:solidFill>
              </a:rPr>
              <a:t>angle</a:t>
            </a:r>
            <a:r>
              <a:rPr lang="en-US" sz="2900" dirty="0">
                <a:solidFill>
                  <a:srgbClr val="C00000"/>
                </a:solidFill>
              </a:rPr>
              <a:t>, </a:t>
            </a:r>
            <a:r>
              <a:rPr lang="en-US" sz="2900" i="1" dirty="0">
                <a:solidFill>
                  <a:srgbClr val="C00000"/>
                </a:solidFill>
              </a:rPr>
              <a:t>color-stop1</a:t>
            </a:r>
            <a:r>
              <a:rPr lang="en-US" sz="2900" dirty="0">
                <a:solidFill>
                  <a:srgbClr val="C00000"/>
                </a:solidFill>
              </a:rPr>
              <a:t>, </a:t>
            </a:r>
            <a:r>
              <a:rPr lang="en-US" sz="2900" i="1" dirty="0">
                <a:solidFill>
                  <a:srgbClr val="C00000"/>
                </a:solidFill>
              </a:rPr>
              <a:t>color-stop2</a:t>
            </a:r>
            <a:r>
              <a:rPr lang="en-US" sz="2900" dirty="0">
                <a:solidFill>
                  <a:srgbClr val="C00000"/>
                </a:solidFill>
              </a:rPr>
              <a:t>); </a:t>
            </a:r>
          </a:p>
          <a:p>
            <a:r>
              <a:rPr lang="bg-BG" sz="2900" b="1" dirty="0"/>
              <a:t>Пример. Линеен градиент с определен ъгъл </a:t>
            </a:r>
            <a:endParaRPr lang="en-US" sz="2900" dirty="0"/>
          </a:p>
          <a:p>
            <a:pPr>
              <a:buNone/>
            </a:pPr>
            <a:r>
              <a:rPr lang="en-US" sz="2900" dirty="0"/>
              <a:t>#grad {</a:t>
            </a:r>
            <a:br>
              <a:rPr lang="en-US" sz="2900" dirty="0"/>
            </a:br>
            <a:r>
              <a:rPr lang="en-US" sz="2900" dirty="0"/>
              <a:t>  background: -</a:t>
            </a:r>
            <a:r>
              <a:rPr lang="en-US" sz="2900" dirty="0" err="1"/>
              <a:t>webkit</a:t>
            </a:r>
            <a:r>
              <a:rPr lang="en-US" sz="2900" dirty="0"/>
              <a:t>-linear-gradient(180deg, red, blue); /* For Safari 5.1 to 6.0 */</a:t>
            </a:r>
            <a:br>
              <a:rPr lang="en-US" sz="2900" dirty="0"/>
            </a:br>
            <a:r>
              <a:rPr lang="en-US" sz="2900" dirty="0"/>
              <a:t>  background: -o-linear-gradient(180deg, red, blue); /* For Opera 11.1 to 12.0 */</a:t>
            </a:r>
            <a:br>
              <a:rPr lang="en-US" sz="2900" dirty="0"/>
            </a:br>
            <a:r>
              <a:rPr lang="en-US" sz="2900" dirty="0"/>
              <a:t>  background: -</a:t>
            </a:r>
            <a:r>
              <a:rPr lang="en-US" sz="2900" dirty="0" err="1"/>
              <a:t>moz</a:t>
            </a:r>
            <a:r>
              <a:rPr lang="en-US" sz="2900" dirty="0"/>
              <a:t>-linear-gradient(180deg, red, blue); /* For Firefox 3.6 to 15 */</a:t>
            </a:r>
            <a:br>
              <a:rPr lang="en-US" sz="2900" dirty="0"/>
            </a:br>
            <a:r>
              <a:rPr lang="en-US" sz="2900" dirty="0"/>
              <a:t>  </a:t>
            </a:r>
            <a:r>
              <a:rPr lang="en-US" sz="2900" dirty="0">
                <a:solidFill>
                  <a:srgbClr val="C00000"/>
                </a:solidFill>
              </a:rPr>
              <a:t>background: linear-gradient(180deg, red, blue); </a:t>
            </a:r>
            <a:r>
              <a:rPr lang="en-US" sz="2900" dirty="0"/>
              <a:t>/* Standard syntax */</a:t>
            </a:r>
            <a:br>
              <a:rPr lang="en-US" sz="2900" dirty="0"/>
            </a:br>
            <a:r>
              <a:rPr lang="en-US" sz="2900" dirty="0"/>
              <a:t>} 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1185" t="24590" r="4490" b="6967"/>
          <a:stretch>
            <a:fillRect/>
          </a:stretch>
        </p:blipFill>
        <p:spPr bwMode="auto">
          <a:xfrm>
            <a:off x="6511290" y="4312920"/>
            <a:ext cx="2632710" cy="254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bg-BG" dirty="0"/>
              <a:t>Линейни градиенти с няколко цвята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>
            <a:noAutofit/>
          </a:bodyPr>
          <a:lstStyle/>
          <a:p>
            <a:r>
              <a:rPr lang="bg-BG" sz="1700" b="1" dirty="0"/>
              <a:t>Пример.</a:t>
            </a:r>
            <a:r>
              <a:rPr lang="bg-BG" sz="1700" dirty="0"/>
              <a:t> Линеен градиент  от горе надолу с 3 цвята</a:t>
            </a:r>
            <a:endParaRPr lang="en-US" sz="1700" dirty="0"/>
          </a:p>
          <a:p>
            <a:pPr>
              <a:buNone/>
            </a:pPr>
            <a:r>
              <a:rPr lang="en-US" sz="1700" dirty="0"/>
              <a:t>#grad {</a:t>
            </a:r>
            <a:br>
              <a:rPr lang="en-US" sz="1700" dirty="0"/>
            </a:br>
            <a:r>
              <a:rPr lang="en-US" sz="1700" dirty="0"/>
              <a:t>  background: -</a:t>
            </a:r>
            <a:r>
              <a:rPr lang="en-US" sz="1700" dirty="0" err="1"/>
              <a:t>webkit</a:t>
            </a:r>
            <a:r>
              <a:rPr lang="en-US" sz="1700" dirty="0"/>
              <a:t>-linear-gradient(red, green, blue); /* For Safari 5.1 to 6.0 */</a:t>
            </a:r>
            <a:br>
              <a:rPr lang="en-US" sz="1700" dirty="0"/>
            </a:br>
            <a:r>
              <a:rPr lang="en-US" sz="1700" dirty="0"/>
              <a:t>  background: -o-linear-gradient(red, green, blue); /* For Opera 11.1 to 12.0 */</a:t>
            </a:r>
            <a:br>
              <a:rPr lang="en-US" sz="1700" dirty="0"/>
            </a:br>
            <a:r>
              <a:rPr lang="en-US" sz="1700" dirty="0"/>
              <a:t>  background: -</a:t>
            </a:r>
            <a:r>
              <a:rPr lang="en-US" sz="1700" dirty="0" err="1"/>
              <a:t>moz</a:t>
            </a:r>
            <a:r>
              <a:rPr lang="en-US" sz="1700" dirty="0"/>
              <a:t>-linear-gradient(red, green, blue); /* For Firefox 3.6 to 15 */</a:t>
            </a:r>
            <a:br>
              <a:rPr lang="en-US" sz="1700" dirty="0"/>
            </a:br>
            <a:r>
              <a:rPr lang="en-US" sz="1700" dirty="0"/>
              <a:t> </a:t>
            </a:r>
            <a:r>
              <a:rPr lang="en-US" sz="1700" dirty="0">
                <a:solidFill>
                  <a:srgbClr val="C00000"/>
                </a:solidFill>
              </a:rPr>
              <a:t> background: linear-gradient(red, green, blue); </a:t>
            </a:r>
            <a:r>
              <a:rPr lang="en-US" sz="1700" dirty="0"/>
              <a:t>/* Standard syntax */</a:t>
            </a:r>
            <a:br>
              <a:rPr lang="en-US" sz="1700" dirty="0"/>
            </a:br>
            <a:r>
              <a:rPr lang="en-US" sz="1700" dirty="0"/>
              <a:t>} </a:t>
            </a:r>
            <a:endParaRPr lang="bg-BG" sz="1700" dirty="0"/>
          </a:p>
          <a:p>
            <a:r>
              <a:rPr lang="bg-BG" sz="1700" b="1" dirty="0"/>
              <a:t>Пример.</a:t>
            </a:r>
            <a:r>
              <a:rPr lang="bg-BG" sz="1700" dirty="0"/>
              <a:t> Линеен градиент  от горе надолу с 3 цвята с определени проценти за цветовете</a:t>
            </a:r>
            <a:endParaRPr lang="en-US" sz="1700" dirty="0"/>
          </a:p>
          <a:p>
            <a:pPr>
              <a:buNone/>
            </a:pPr>
            <a:r>
              <a:rPr lang="en-US" sz="1700" dirty="0">
                <a:solidFill>
                  <a:srgbClr val="C00000"/>
                </a:solidFill>
              </a:rPr>
              <a:t>background: linear-gradient(red 10%, green </a:t>
            </a:r>
            <a:r>
              <a:rPr lang="bg-BG" sz="1700" dirty="0">
                <a:solidFill>
                  <a:srgbClr val="C00000"/>
                </a:solidFill>
              </a:rPr>
              <a:t>1</a:t>
            </a:r>
            <a:r>
              <a:rPr lang="en-US" sz="1700" dirty="0">
                <a:solidFill>
                  <a:srgbClr val="C00000"/>
                </a:solidFill>
              </a:rPr>
              <a:t>5%, blue 90%);</a:t>
            </a:r>
            <a:r>
              <a:rPr lang="en-US" sz="1700" dirty="0"/>
              <a:t> /* Standard syntax (must be last) */</a:t>
            </a:r>
          </a:p>
          <a:p>
            <a:r>
              <a:rPr lang="bg-BG" sz="1700" b="1" dirty="0"/>
              <a:t>Пример. </a:t>
            </a:r>
            <a:r>
              <a:rPr lang="bg-BG" sz="1700" dirty="0"/>
              <a:t>Линеен градиент с цветовете на дъгата и текст отгоре:</a:t>
            </a:r>
          </a:p>
          <a:p>
            <a:pPr>
              <a:buNone/>
            </a:pPr>
            <a:r>
              <a:rPr lang="en-US" sz="1700" dirty="0"/>
              <a:t>#grad {</a:t>
            </a:r>
            <a:br>
              <a:rPr lang="en-US" sz="1700" dirty="0"/>
            </a:br>
            <a:r>
              <a:rPr lang="en-US" sz="1700" dirty="0"/>
              <a:t>  background: -</a:t>
            </a:r>
            <a:r>
              <a:rPr lang="en-US" sz="1700" dirty="0" err="1"/>
              <a:t>webkit</a:t>
            </a:r>
            <a:r>
              <a:rPr lang="en-US" sz="1700" dirty="0"/>
              <a:t>-linear-gradient(</a:t>
            </a:r>
            <a:r>
              <a:rPr lang="en-US" sz="1700" dirty="0" err="1"/>
              <a:t>left,red,orange,yellow,green,blue,indigo,violet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background: -o-linear-gradient(</a:t>
            </a:r>
            <a:r>
              <a:rPr lang="en-US" sz="1700" dirty="0" err="1"/>
              <a:t>left,red,orange,yellow,green,blue,indigo,violet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background: -</a:t>
            </a:r>
            <a:r>
              <a:rPr lang="en-US" sz="1700" dirty="0" err="1"/>
              <a:t>moz</a:t>
            </a:r>
            <a:r>
              <a:rPr lang="en-US" sz="1700" dirty="0"/>
              <a:t>-linear-gradient(</a:t>
            </a:r>
            <a:r>
              <a:rPr lang="en-US" sz="1700" dirty="0" err="1"/>
              <a:t>left,red,orange,yellow,green,blue,indigo,violet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</a:t>
            </a:r>
            <a:r>
              <a:rPr lang="en-US" sz="1700" dirty="0">
                <a:solidFill>
                  <a:srgbClr val="C00000"/>
                </a:solidFill>
              </a:rPr>
              <a:t> background: linear-gradient(to right, </a:t>
            </a:r>
            <a:r>
              <a:rPr lang="en-US" sz="1700" dirty="0" err="1">
                <a:solidFill>
                  <a:srgbClr val="C00000"/>
                </a:solidFill>
              </a:rPr>
              <a:t>red,orange,yellow,green,blue,indigo,violet</a:t>
            </a:r>
            <a:r>
              <a:rPr lang="en-US" sz="1700" dirty="0">
                <a:solidFill>
                  <a:srgbClr val="C00000"/>
                </a:solidFill>
              </a:rPr>
              <a:t>); </a:t>
            </a:r>
            <a:br>
              <a:rPr lang="en-US" sz="1700" dirty="0"/>
            </a:br>
            <a:r>
              <a:rPr lang="en-US" sz="1700" dirty="0"/>
              <a:t>} </a:t>
            </a:r>
            <a:endParaRPr lang="bg-BG" sz="1700" dirty="0"/>
          </a:p>
          <a:p>
            <a:pPr>
              <a:buNone/>
            </a:pPr>
            <a:r>
              <a:rPr lang="en-US" sz="1700" dirty="0"/>
              <a:t>&lt;div id="grad1" style="text-</a:t>
            </a:r>
            <a:r>
              <a:rPr lang="en-US" sz="1700" dirty="0" err="1"/>
              <a:t>align:center;margin:auto;color</a:t>
            </a:r>
            <a:r>
              <a:rPr lang="en-US" sz="1700" dirty="0"/>
              <a:t>:#888888;font-size:40px;font-weight:bold"&gt;</a:t>
            </a:r>
          </a:p>
          <a:p>
            <a:pPr>
              <a:buNone/>
            </a:pPr>
            <a:r>
              <a:rPr lang="en-US" sz="1700" dirty="0"/>
              <a:t>Gradient Background</a:t>
            </a:r>
          </a:p>
          <a:p>
            <a:pPr>
              <a:buNone/>
            </a:pPr>
            <a:r>
              <a:rPr lang="en-US" sz="1700" dirty="0"/>
              <a:t>&lt;/div&gt;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185" t="44877" r="5901" b="25205"/>
          <a:stretch>
            <a:fillRect/>
          </a:stretch>
        </p:blipFill>
        <p:spPr bwMode="auto">
          <a:xfrm>
            <a:off x="6591300" y="0"/>
            <a:ext cx="2552700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13" t="38525" r="6014" b="31762"/>
          <a:stretch>
            <a:fillRect/>
          </a:stretch>
        </p:blipFill>
        <p:spPr bwMode="auto">
          <a:xfrm>
            <a:off x="7308304" y="1988840"/>
            <a:ext cx="254127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51220" t="35656" r="4574" b="54376"/>
          <a:stretch>
            <a:fillRect/>
          </a:stretch>
        </p:blipFill>
        <p:spPr bwMode="auto">
          <a:xfrm>
            <a:off x="5957743" y="6097297"/>
            <a:ext cx="3186257" cy="76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Линейни градиенти с прозрачност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fontScale="40000" lnSpcReduction="20000"/>
          </a:bodyPr>
          <a:lstStyle/>
          <a:p>
            <a:r>
              <a:rPr lang="bg-BG" sz="5000" dirty="0"/>
              <a:t>За създаване на избеляващ ефект</a:t>
            </a:r>
            <a:endParaRPr lang="en-US" sz="5000" dirty="0"/>
          </a:p>
          <a:p>
            <a:r>
              <a:rPr lang="bg-BG" sz="5000" dirty="0"/>
              <a:t>Чрез функцията </a:t>
            </a:r>
            <a:r>
              <a:rPr lang="en-US" sz="5000" dirty="0" err="1">
                <a:solidFill>
                  <a:srgbClr val="C00000"/>
                </a:solidFill>
              </a:rPr>
              <a:t>rgba</a:t>
            </a:r>
            <a:r>
              <a:rPr lang="en-US" sz="5000" dirty="0">
                <a:solidFill>
                  <a:srgbClr val="C00000"/>
                </a:solidFill>
              </a:rPr>
              <a:t>()</a:t>
            </a:r>
            <a:r>
              <a:rPr lang="en-US" sz="5000" dirty="0"/>
              <a:t> </a:t>
            </a:r>
            <a:r>
              <a:rPr lang="bg-BG" sz="5000" dirty="0"/>
              <a:t>определяме цвета-стоп</a:t>
            </a:r>
          </a:p>
          <a:p>
            <a:r>
              <a:rPr lang="bg-BG" sz="5000" dirty="0"/>
              <a:t>Последният параметър на функцията може да бъде от 0 до 1: 0 – пълна прозрачност, 1 – пълен цвят (без прозрачност)</a:t>
            </a:r>
          </a:p>
          <a:p>
            <a:r>
              <a:rPr lang="bg-BG" sz="5000" b="1" dirty="0"/>
              <a:t>Пример. </a:t>
            </a:r>
            <a:r>
              <a:rPr lang="bg-BG" sz="5000" dirty="0"/>
              <a:t>Линеен градиент от ляво на дясно, започващ с пълна прозрачност и отиващ до червено без прозраност</a:t>
            </a:r>
            <a:endParaRPr lang="en-US" sz="5000" dirty="0"/>
          </a:p>
          <a:p>
            <a:pPr>
              <a:buNone/>
            </a:pPr>
            <a:r>
              <a:rPr lang="en-US" sz="5000" dirty="0"/>
              <a:t>#grad {</a:t>
            </a:r>
            <a:br>
              <a:rPr lang="en-US" sz="5000" dirty="0"/>
            </a:br>
            <a:r>
              <a:rPr lang="en-US" sz="5000" dirty="0"/>
              <a:t>  background: -</a:t>
            </a:r>
            <a:r>
              <a:rPr lang="en-US" sz="5000" dirty="0" err="1"/>
              <a:t>webkit</a:t>
            </a:r>
            <a:r>
              <a:rPr lang="en-US" sz="5000" dirty="0"/>
              <a:t>-linear-gradient(</a:t>
            </a:r>
            <a:r>
              <a:rPr lang="en-US" sz="5000" dirty="0" err="1"/>
              <a:t>left,rgba</a:t>
            </a:r>
            <a:r>
              <a:rPr lang="en-US" sz="5000" dirty="0"/>
              <a:t>(255,0,0,0),</a:t>
            </a:r>
            <a:r>
              <a:rPr lang="en-US" sz="5000" dirty="0" err="1"/>
              <a:t>rgba</a:t>
            </a:r>
            <a:r>
              <a:rPr lang="en-US" sz="5000" dirty="0"/>
              <a:t>(255,0,0,1)); /*Safari 5.1-6*/</a:t>
            </a:r>
            <a:br>
              <a:rPr lang="en-US" sz="5000" dirty="0"/>
            </a:br>
            <a:r>
              <a:rPr lang="en-US" sz="5000" dirty="0"/>
              <a:t>  background: -o-linear-gradient(</a:t>
            </a:r>
            <a:r>
              <a:rPr lang="en-US" sz="5000" dirty="0" err="1"/>
              <a:t>right,rgba</a:t>
            </a:r>
            <a:r>
              <a:rPr lang="en-US" sz="5000" dirty="0"/>
              <a:t>(255,0,0,0),</a:t>
            </a:r>
            <a:r>
              <a:rPr lang="en-US" sz="5000" dirty="0" err="1"/>
              <a:t>rgba</a:t>
            </a:r>
            <a:r>
              <a:rPr lang="en-US" sz="5000" dirty="0"/>
              <a:t>(255,0,0,1)); /*Opera 11.1-12*/</a:t>
            </a:r>
            <a:br>
              <a:rPr lang="en-US" sz="5000" dirty="0"/>
            </a:br>
            <a:r>
              <a:rPr lang="en-US" sz="5000" dirty="0"/>
              <a:t>  background: -</a:t>
            </a:r>
            <a:r>
              <a:rPr lang="en-US" sz="5000" dirty="0" err="1"/>
              <a:t>moz</a:t>
            </a:r>
            <a:r>
              <a:rPr lang="en-US" sz="5000" dirty="0"/>
              <a:t>-linear-gradient(</a:t>
            </a:r>
            <a:r>
              <a:rPr lang="en-US" sz="5000" dirty="0" err="1"/>
              <a:t>right,rgba</a:t>
            </a:r>
            <a:r>
              <a:rPr lang="en-US" sz="5000" dirty="0"/>
              <a:t>(255,0,0,0),</a:t>
            </a:r>
            <a:r>
              <a:rPr lang="en-US" sz="5000" dirty="0" err="1"/>
              <a:t>rgba</a:t>
            </a:r>
            <a:r>
              <a:rPr lang="en-US" sz="5000" dirty="0"/>
              <a:t>(255,0,0,1)); /*</a:t>
            </a:r>
            <a:r>
              <a:rPr lang="en-US" sz="5000" dirty="0" err="1"/>
              <a:t>Fx</a:t>
            </a:r>
            <a:r>
              <a:rPr lang="en-US" sz="5000" dirty="0"/>
              <a:t> 3.6-15*/</a:t>
            </a:r>
            <a:br>
              <a:rPr lang="en-US" sz="5000" dirty="0"/>
            </a:br>
            <a:r>
              <a:rPr lang="en-US" sz="5000" dirty="0"/>
              <a:t>  </a:t>
            </a:r>
            <a:r>
              <a:rPr lang="en-US" sz="5000" dirty="0">
                <a:solidFill>
                  <a:srgbClr val="C00000"/>
                </a:solidFill>
              </a:rPr>
              <a:t>background: linear-gradient(to right, </a:t>
            </a:r>
            <a:r>
              <a:rPr lang="en-US" sz="5000" dirty="0" err="1">
                <a:solidFill>
                  <a:srgbClr val="C00000"/>
                </a:solidFill>
              </a:rPr>
              <a:t>rgba</a:t>
            </a:r>
            <a:r>
              <a:rPr lang="en-US" sz="5000" dirty="0">
                <a:solidFill>
                  <a:srgbClr val="C00000"/>
                </a:solidFill>
              </a:rPr>
              <a:t>(255,0,0,0), </a:t>
            </a:r>
            <a:r>
              <a:rPr lang="en-US" sz="5000" dirty="0" err="1">
                <a:solidFill>
                  <a:srgbClr val="C00000"/>
                </a:solidFill>
              </a:rPr>
              <a:t>rgba</a:t>
            </a:r>
            <a:r>
              <a:rPr lang="en-US" sz="5000" dirty="0">
                <a:solidFill>
                  <a:srgbClr val="C00000"/>
                </a:solidFill>
              </a:rPr>
              <a:t>(255,0,0,1)); </a:t>
            </a:r>
            <a:r>
              <a:rPr lang="en-US" sz="5000" dirty="0"/>
              <a:t>/*Standard*/</a:t>
            </a:r>
            <a:br>
              <a:rPr lang="en-US" sz="5000" dirty="0"/>
            </a:br>
            <a:r>
              <a:rPr lang="en-US" sz="5000" dirty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37" t="46057" r="4538" b="24132"/>
          <a:stretch>
            <a:fillRect/>
          </a:stretch>
        </p:blipFill>
        <p:spPr bwMode="auto">
          <a:xfrm>
            <a:off x="6501765" y="5750169"/>
            <a:ext cx="2642235" cy="11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B208-584C-02EB-482D-33445B99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506"/>
            <a:ext cx="8229600" cy="1143000"/>
          </a:xfrm>
        </p:spPr>
        <p:txBody>
          <a:bodyPr>
            <a:normAutofit/>
          </a:bodyPr>
          <a:lstStyle/>
          <a:p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селектори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EABB-EB9B-CE81-77CD-C180E0BD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80728"/>
            <a:ext cx="8892480" cy="5877272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dirty="0"/>
              <a:t>Селекторът избира/„намира“  HTML елемента(ите), който ще се стилизират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bg-BG" sz="2400" b="1" dirty="0"/>
              <a:t>Категории селектори: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b="1" dirty="0"/>
              <a:t>Прости селектори </a:t>
            </a:r>
            <a:r>
              <a:rPr lang="bg-BG" sz="2400" dirty="0"/>
              <a:t>– избира елементи въз основа на име, идентификатор или клас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b="1" dirty="0"/>
              <a:t>Комбинаторни селектори </a:t>
            </a:r>
            <a:r>
              <a:rPr lang="bg-BG" sz="2400" dirty="0"/>
              <a:t>(</a:t>
            </a:r>
            <a:r>
              <a:rPr lang="bg-BG" sz="2400" b="1" dirty="0"/>
              <a:t>комбинатори</a:t>
            </a:r>
            <a:r>
              <a:rPr lang="bg-BG" sz="2400" dirty="0"/>
              <a:t>) – избира елементи въз основа на конкретна връзка между тях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b="1" dirty="0"/>
              <a:t>Псевдо-клас селектори </a:t>
            </a:r>
            <a:r>
              <a:rPr lang="bg-BG" sz="2400" dirty="0"/>
              <a:t>– избира елементи въз основа на определено състояние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b="1" dirty="0"/>
              <a:t>Псевдо-елементи селектори </a:t>
            </a:r>
            <a:r>
              <a:rPr lang="bg-BG" sz="2400" dirty="0"/>
              <a:t>– избиране и стилизиране на част от елемент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2400" b="1" dirty="0"/>
              <a:t>Селектори на атрибути </a:t>
            </a:r>
            <a:r>
              <a:rPr lang="bg-BG" sz="2400" dirty="0"/>
              <a:t>– избира елементи въз основа на атрибут или стойност на атрибут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2164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Повтарящ се линеен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Чрез функцията </a:t>
            </a:r>
            <a:r>
              <a:rPr lang="en-US" dirty="0">
                <a:solidFill>
                  <a:srgbClr val="C00000"/>
                </a:solidFill>
              </a:rPr>
              <a:t>repeating-linear-gradient() </a:t>
            </a:r>
          </a:p>
          <a:p>
            <a:r>
              <a:rPr lang="bg-BG" b="1" dirty="0"/>
              <a:t>Пример.</a:t>
            </a:r>
            <a:r>
              <a:rPr lang="bg-BG" dirty="0"/>
              <a:t> Повтарящ се линеен градиент  с три цвята</a:t>
            </a:r>
            <a:endParaRPr lang="en-US" b="1" dirty="0"/>
          </a:p>
          <a:p>
            <a:pPr>
              <a:buNone/>
            </a:pPr>
            <a:r>
              <a:rPr lang="en-US" dirty="0"/>
              <a:t>#grad {</a:t>
            </a:r>
            <a:br>
              <a:rPr lang="en-US" dirty="0"/>
            </a:br>
            <a:r>
              <a:rPr lang="en-US" dirty="0"/>
              <a:t>  /* Safari 5.1 to 6.0 */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webkit</a:t>
            </a:r>
            <a:r>
              <a:rPr lang="en-US" dirty="0"/>
              <a:t>-repeating-linear-gradient(red, yellow 10%, green 20%);</a:t>
            </a:r>
            <a:br>
              <a:rPr lang="en-US" dirty="0"/>
            </a:br>
            <a:r>
              <a:rPr lang="en-US" dirty="0"/>
              <a:t>  /* Opera 11.1 to 12.0 */</a:t>
            </a:r>
            <a:br>
              <a:rPr lang="en-US" dirty="0"/>
            </a:br>
            <a:r>
              <a:rPr lang="en-US" dirty="0"/>
              <a:t>  background: -o-repeating-linear-gradient(red, yellow 10%, green 20%);</a:t>
            </a:r>
            <a:br>
              <a:rPr lang="en-US" dirty="0"/>
            </a:br>
            <a:r>
              <a:rPr lang="en-US" dirty="0"/>
              <a:t>  /* Firefox 3.6 to 15 */</a:t>
            </a:r>
            <a:br>
              <a:rPr lang="en-US" dirty="0"/>
            </a:br>
            <a:r>
              <a:rPr lang="en-US" dirty="0"/>
              <a:t>  background: -</a:t>
            </a:r>
            <a:r>
              <a:rPr lang="en-US" dirty="0" err="1"/>
              <a:t>moz</a:t>
            </a:r>
            <a:r>
              <a:rPr lang="en-US" dirty="0"/>
              <a:t>-repeating-linear-gradient(red, yellow 10%, green 20%);</a:t>
            </a:r>
            <a:br>
              <a:rPr lang="en-US" dirty="0"/>
            </a:br>
            <a:r>
              <a:rPr lang="en-US" dirty="0"/>
              <a:t>  /* Standard syntax */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rgbClr val="C00000"/>
                </a:solidFill>
              </a:rPr>
              <a:t>background: repeating-linear-gradient(red, yellow 10%, green 20%);</a:t>
            </a:r>
            <a:br>
              <a:rPr lang="en-US" dirty="0"/>
            </a:br>
            <a:r>
              <a:rPr lang="en-US" dirty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84" t="25867" r="4340" b="44007"/>
          <a:stretch>
            <a:fillRect/>
          </a:stretch>
        </p:blipFill>
        <p:spPr bwMode="auto">
          <a:xfrm>
            <a:off x="6490188" y="5738446"/>
            <a:ext cx="2653812" cy="111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143000"/>
          </a:xfrm>
        </p:spPr>
        <p:txBody>
          <a:bodyPr/>
          <a:lstStyle/>
          <a:p>
            <a:r>
              <a:rPr lang="bg-BG" dirty="0"/>
              <a:t>Радиални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8496944" cy="5733256"/>
          </a:xfrm>
        </p:spPr>
        <p:txBody>
          <a:bodyPr>
            <a:normAutofit fontScale="40000" lnSpcReduction="20000"/>
          </a:bodyPr>
          <a:lstStyle/>
          <a:p>
            <a:r>
              <a:rPr lang="bg-BG" sz="4200" dirty="0"/>
              <a:t>Дефинират се чрез центъра си</a:t>
            </a:r>
          </a:p>
          <a:p>
            <a:r>
              <a:rPr lang="bg-BG" sz="4200" dirty="0"/>
              <a:t>Трябва да се дефинират поне 2 цвята</a:t>
            </a:r>
          </a:p>
          <a:p>
            <a:r>
              <a:rPr lang="bg-BG" sz="4200" dirty="0"/>
              <a:t>Могат да се определят центъра, формата (кръг или елипса) и размер на формата</a:t>
            </a:r>
          </a:p>
          <a:p>
            <a:r>
              <a:rPr lang="bg-BG" sz="4200" dirty="0"/>
              <a:t>По подразбиране центъра е в центъра, формата е елипса, а размера е най-даления ъгъл</a:t>
            </a:r>
          </a:p>
          <a:p>
            <a:pPr>
              <a:buNone/>
            </a:pPr>
            <a:r>
              <a:rPr lang="en-US" sz="4200" dirty="0">
                <a:solidFill>
                  <a:srgbClr val="C00000"/>
                </a:solidFill>
              </a:rPr>
              <a:t>background: radial-gradient(</a:t>
            </a:r>
            <a:r>
              <a:rPr lang="en-US" sz="4200" i="1" dirty="0">
                <a:solidFill>
                  <a:srgbClr val="C00000"/>
                </a:solidFill>
              </a:rPr>
              <a:t>center, shape size, start-color, ..., last-color</a:t>
            </a:r>
            <a:r>
              <a:rPr lang="en-US" sz="4200" dirty="0">
                <a:solidFill>
                  <a:srgbClr val="C00000"/>
                </a:solidFill>
              </a:rPr>
              <a:t>);</a:t>
            </a:r>
          </a:p>
          <a:p>
            <a:r>
              <a:rPr lang="bg-BG" sz="4200" b="1" dirty="0"/>
              <a:t>Пример.  </a:t>
            </a:r>
            <a:r>
              <a:rPr lang="bg-BG" sz="4200" dirty="0"/>
              <a:t>Радиален градиент с 3 цвята</a:t>
            </a:r>
            <a:endParaRPr lang="en-US" sz="4200" dirty="0"/>
          </a:p>
          <a:p>
            <a:pPr>
              <a:buNone/>
            </a:pPr>
            <a:r>
              <a:rPr lang="en-US" sz="4200" dirty="0"/>
              <a:t>#grad {</a:t>
            </a:r>
            <a:br>
              <a:rPr lang="en-US" sz="4200" dirty="0"/>
            </a:br>
            <a:r>
              <a:rPr lang="en-US" sz="4200" dirty="0"/>
              <a:t>  background: -</a:t>
            </a:r>
            <a:r>
              <a:rPr lang="en-US" sz="4200" dirty="0" err="1"/>
              <a:t>webkit</a:t>
            </a:r>
            <a:r>
              <a:rPr lang="en-US" sz="4200" dirty="0"/>
              <a:t>-radial-gradient(red, green, blue); /* Safari 5.1 to 6.0 */</a:t>
            </a:r>
            <a:br>
              <a:rPr lang="en-US" sz="4200" dirty="0"/>
            </a:br>
            <a:r>
              <a:rPr lang="en-US" sz="4200" dirty="0"/>
              <a:t>  background: -o-radial-gradient(red, green, blue); /* For Opera 11.6 to 12.0 */</a:t>
            </a:r>
            <a:br>
              <a:rPr lang="en-US" sz="4200" dirty="0"/>
            </a:br>
            <a:r>
              <a:rPr lang="en-US" sz="4200" dirty="0"/>
              <a:t>  background: -</a:t>
            </a:r>
            <a:r>
              <a:rPr lang="en-US" sz="4200" dirty="0" err="1"/>
              <a:t>moz</a:t>
            </a:r>
            <a:r>
              <a:rPr lang="en-US" sz="4200" dirty="0"/>
              <a:t>-radial-gradient(red, green, blue); /* For Firefox 3.6 to 15 */</a:t>
            </a:r>
            <a:br>
              <a:rPr lang="en-US" sz="4200" dirty="0"/>
            </a:br>
            <a:r>
              <a:rPr lang="en-US" sz="4200" dirty="0"/>
              <a:t>  </a:t>
            </a:r>
            <a:r>
              <a:rPr lang="en-US" sz="4200" dirty="0">
                <a:solidFill>
                  <a:srgbClr val="C00000"/>
                </a:solidFill>
              </a:rPr>
              <a:t>background: radial-gradient(red, green, blue); </a:t>
            </a:r>
            <a:r>
              <a:rPr lang="en-US" sz="4200" dirty="0"/>
              <a:t>/* Standard syntax */</a:t>
            </a:r>
            <a:br>
              <a:rPr lang="en-US" sz="4200" dirty="0"/>
            </a:br>
            <a:r>
              <a:rPr lang="en-US" sz="4200" dirty="0"/>
              <a:t>} </a:t>
            </a:r>
            <a:endParaRPr lang="bg-BG" sz="4200" dirty="0"/>
          </a:p>
          <a:p>
            <a:r>
              <a:rPr lang="bg-BG" sz="4200" b="1" dirty="0"/>
              <a:t>Пример.  </a:t>
            </a:r>
            <a:r>
              <a:rPr lang="bg-BG" sz="4200" dirty="0"/>
              <a:t>Радиален градиент с 3 цвята, определени с проценти</a:t>
            </a:r>
            <a:endParaRPr lang="en-US" sz="4200" dirty="0"/>
          </a:p>
          <a:p>
            <a:pPr>
              <a:buNone/>
            </a:pPr>
            <a:r>
              <a:rPr lang="en-US" sz="4200" dirty="0"/>
              <a:t>#grad {</a:t>
            </a:r>
            <a:br>
              <a:rPr lang="en-US" sz="4200" dirty="0"/>
            </a:br>
            <a:r>
              <a:rPr lang="en-US" sz="4200" dirty="0"/>
              <a:t>  background: -</a:t>
            </a:r>
            <a:r>
              <a:rPr lang="en-US" sz="4200" dirty="0" err="1"/>
              <a:t>webkit</a:t>
            </a:r>
            <a:r>
              <a:rPr lang="en-US" sz="4200" dirty="0"/>
              <a:t>-radial-gradient(red 5%, green 15%, blue 60%); /* Safari 5.1-6.0 */</a:t>
            </a:r>
            <a:br>
              <a:rPr lang="en-US" sz="4200" dirty="0"/>
            </a:br>
            <a:r>
              <a:rPr lang="en-US" sz="4200" dirty="0"/>
              <a:t>  background: -o-radial-gradient(red 5%, green 15%, blue 60%); /* For Opera 11.6-12.0 */</a:t>
            </a:r>
            <a:br>
              <a:rPr lang="en-US" sz="4200" dirty="0"/>
            </a:br>
            <a:r>
              <a:rPr lang="en-US" sz="4200" dirty="0"/>
              <a:t>  background: -</a:t>
            </a:r>
            <a:r>
              <a:rPr lang="en-US" sz="4200" dirty="0" err="1"/>
              <a:t>moz</a:t>
            </a:r>
            <a:r>
              <a:rPr lang="en-US" sz="4200" dirty="0"/>
              <a:t>-radial-gradient(red 5%, green 15%, blue 60%); /* For Firefox 3.6-15 */</a:t>
            </a:r>
            <a:br>
              <a:rPr lang="en-US" sz="4200" dirty="0"/>
            </a:br>
            <a:r>
              <a:rPr lang="en-US" sz="4200" dirty="0"/>
              <a:t>  </a:t>
            </a:r>
            <a:r>
              <a:rPr lang="en-US" sz="4200" dirty="0">
                <a:solidFill>
                  <a:srgbClr val="C00000"/>
                </a:solidFill>
              </a:rPr>
              <a:t>background: radial-gradient(red 5%, green 15%, blue 60%); </a:t>
            </a:r>
            <a:r>
              <a:rPr lang="en-US" sz="4200" dirty="0"/>
              <a:t>/* Standard syntax */</a:t>
            </a:r>
            <a:br>
              <a:rPr lang="en-US" sz="4200" dirty="0"/>
            </a:br>
            <a:r>
              <a:rPr lang="en-US" sz="4200" dirty="0"/>
              <a:t>} </a:t>
            </a:r>
          </a:p>
          <a:p>
            <a:pPr>
              <a:buNone/>
            </a:pPr>
            <a:endParaRPr lang="en-US" sz="4200" dirty="0"/>
          </a:p>
          <a:p>
            <a:pPr>
              <a:buNone/>
            </a:pPr>
            <a:endParaRPr lang="en-US" sz="4200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270" t="45110" r="29988" b="31546"/>
          <a:stretch>
            <a:fillRect/>
          </a:stretch>
        </p:blipFill>
        <p:spPr bwMode="auto">
          <a:xfrm>
            <a:off x="6859694" y="0"/>
            <a:ext cx="2284306" cy="17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467" t="45583" r="30284" b="32177"/>
          <a:stretch>
            <a:fillRect/>
          </a:stretch>
        </p:blipFill>
        <p:spPr bwMode="auto">
          <a:xfrm>
            <a:off x="7236296" y="2996952"/>
            <a:ext cx="1944216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Определяне на формата на радиален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7308304" cy="4525963"/>
          </a:xfrm>
        </p:spPr>
        <p:txBody>
          <a:bodyPr>
            <a:normAutofit/>
          </a:bodyPr>
          <a:lstStyle/>
          <a:p>
            <a:r>
              <a:rPr lang="bg-BG" sz="2000" dirty="0"/>
              <a:t>Пример. Радиални градиенти с форма на кръг и елипса </a:t>
            </a:r>
          </a:p>
          <a:p>
            <a:pPr>
              <a:buNone/>
            </a:pPr>
            <a:r>
              <a:rPr lang="en-US" sz="2000" dirty="0"/>
              <a:t>#grad {</a:t>
            </a:r>
            <a:br>
              <a:rPr lang="en-US" sz="2000" dirty="0"/>
            </a:br>
            <a:r>
              <a:rPr lang="en-US" sz="2000" dirty="0"/>
              <a:t>  background: -</a:t>
            </a:r>
            <a:r>
              <a:rPr lang="en-US" sz="2000" dirty="0" err="1"/>
              <a:t>webkit</a:t>
            </a:r>
            <a:r>
              <a:rPr lang="en-US" sz="2000" dirty="0"/>
              <a:t>-radial-gradient(circle, red, yellow, green); /* Safari */</a:t>
            </a:r>
            <a:br>
              <a:rPr lang="en-US" sz="2000" dirty="0"/>
            </a:br>
            <a:r>
              <a:rPr lang="en-US" sz="2000" dirty="0"/>
              <a:t>  background: -o-radial-gradient(circle, red, yellow, green); /* Opera 11.6 to 12.0 */</a:t>
            </a:r>
            <a:br>
              <a:rPr lang="en-US" sz="2000" dirty="0"/>
            </a:br>
            <a:r>
              <a:rPr lang="en-US" sz="2000" dirty="0"/>
              <a:t>  background: -</a:t>
            </a:r>
            <a:r>
              <a:rPr lang="en-US" sz="2000" dirty="0" err="1"/>
              <a:t>moz</a:t>
            </a:r>
            <a:r>
              <a:rPr lang="en-US" sz="2000" dirty="0"/>
              <a:t>-radial-gradient(circle, red, yellow, green); /* Firefox 3.6 to 15 */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C00000"/>
                </a:solidFill>
              </a:rPr>
              <a:t>background: radial-gradient(circle, red, yellow, green);</a:t>
            </a:r>
            <a:r>
              <a:rPr lang="en-US" sz="2000" dirty="0"/>
              <a:t> /* Standard syntax */</a:t>
            </a:r>
            <a:br>
              <a:rPr lang="en-US" sz="2000" dirty="0"/>
            </a:br>
            <a:r>
              <a:rPr lang="en-US" sz="2000" dirty="0"/>
              <a:t>} </a:t>
            </a:r>
            <a:endParaRPr lang="bg-BG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rgbClr val="C00000"/>
                </a:solidFill>
              </a:rPr>
              <a:t>background: radial-gradient(red, yellow, green); </a:t>
            </a:r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281" t="27769" r="30087" b="13853"/>
          <a:stretch>
            <a:fillRect/>
          </a:stretch>
        </p:blipFill>
        <p:spPr bwMode="auto">
          <a:xfrm>
            <a:off x="7366681" y="3685384"/>
            <a:ext cx="1777319" cy="317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Определяне на размера на радиален градиент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600200"/>
            <a:ext cx="8229600" cy="4525963"/>
          </a:xfrm>
        </p:spPr>
        <p:txBody>
          <a:bodyPr>
            <a:noAutofit/>
          </a:bodyPr>
          <a:lstStyle/>
          <a:p>
            <a:r>
              <a:rPr lang="bg-BG" sz="1600" dirty="0"/>
              <a:t>Чрез : </a:t>
            </a:r>
            <a:r>
              <a:rPr lang="en-US" sz="1600" dirty="0">
                <a:solidFill>
                  <a:srgbClr val="C00000"/>
                </a:solidFill>
              </a:rPr>
              <a:t>closest-side</a:t>
            </a:r>
            <a:r>
              <a:rPr lang="bg-BG" sz="1600" dirty="0">
                <a:solidFill>
                  <a:srgbClr val="C00000"/>
                </a:solidFill>
              </a:rPr>
              <a:t>, </a:t>
            </a:r>
            <a:r>
              <a:rPr lang="en-US" sz="1600" dirty="0">
                <a:solidFill>
                  <a:srgbClr val="C00000"/>
                </a:solidFill>
              </a:rPr>
              <a:t>farthest-side</a:t>
            </a:r>
            <a:r>
              <a:rPr lang="bg-BG" sz="1600" dirty="0">
                <a:solidFill>
                  <a:srgbClr val="C00000"/>
                </a:solidFill>
              </a:rPr>
              <a:t>, </a:t>
            </a:r>
            <a:r>
              <a:rPr lang="en-US" sz="1600" dirty="0">
                <a:solidFill>
                  <a:srgbClr val="C00000"/>
                </a:solidFill>
              </a:rPr>
              <a:t>closest-corner</a:t>
            </a:r>
            <a:r>
              <a:rPr lang="bg-BG" sz="1600" dirty="0">
                <a:solidFill>
                  <a:srgbClr val="C00000"/>
                </a:solidFill>
              </a:rPr>
              <a:t>, </a:t>
            </a:r>
            <a:r>
              <a:rPr lang="en-US" sz="1600" dirty="0">
                <a:solidFill>
                  <a:srgbClr val="C00000"/>
                </a:solidFill>
              </a:rPr>
              <a:t>farthest-corner</a:t>
            </a:r>
          </a:p>
          <a:p>
            <a:r>
              <a:rPr lang="bg-BG" sz="1600" b="1" dirty="0"/>
              <a:t>Пример. </a:t>
            </a:r>
            <a:r>
              <a:rPr lang="bg-BG" sz="1600" dirty="0"/>
              <a:t>Радиални градиенти с различен размер</a:t>
            </a:r>
            <a:r>
              <a:rPr lang="en-US" sz="1600" dirty="0"/>
              <a:t>:</a:t>
            </a:r>
          </a:p>
          <a:p>
            <a:pPr>
              <a:buNone/>
            </a:pPr>
            <a:r>
              <a:rPr lang="en-US" sz="1600" dirty="0"/>
              <a:t>#grad1 {</a:t>
            </a:r>
            <a:br>
              <a:rPr lang="en-US" sz="1600" dirty="0"/>
            </a:br>
            <a:r>
              <a:rPr lang="en-US" sz="1600" dirty="0"/>
              <a:t>  /* Safari 5.1 to 6.0 */</a:t>
            </a:r>
            <a:br>
              <a:rPr lang="en-US" sz="1600" dirty="0"/>
            </a:br>
            <a:r>
              <a:rPr lang="en-US" sz="1600" dirty="0"/>
              <a:t>  background: -</a:t>
            </a:r>
            <a:r>
              <a:rPr lang="en-US" sz="1600" dirty="0" err="1"/>
              <a:t>webkit</a:t>
            </a:r>
            <a:r>
              <a:rPr lang="en-US" sz="1600" dirty="0"/>
              <a:t>-radial-gradient(60% 55%, closest-</a:t>
            </a:r>
            <a:r>
              <a:rPr lang="en-US" sz="1600" dirty="0" err="1"/>
              <a:t>side,blue,green,yellow,black</a:t>
            </a:r>
            <a:r>
              <a:rPr lang="en-US" sz="1600" dirty="0"/>
              <a:t>); </a:t>
            </a:r>
            <a:br>
              <a:rPr lang="en-US" sz="1600" dirty="0"/>
            </a:br>
            <a:r>
              <a:rPr lang="en-US" sz="1600" dirty="0"/>
              <a:t>  /* For Opera 11.6 to 12.0 */</a:t>
            </a:r>
            <a:br>
              <a:rPr lang="en-US" sz="1600" dirty="0"/>
            </a:br>
            <a:r>
              <a:rPr lang="en-US" sz="1600" dirty="0"/>
              <a:t>  background: -o-radial-gradient(60% 55%, closest-</a:t>
            </a:r>
            <a:r>
              <a:rPr lang="en-US" sz="1600" dirty="0" err="1"/>
              <a:t>side,blue,green,yellow,black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  /* For Firefox 3.6 to 15 */</a:t>
            </a:r>
            <a:br>
              <a:rPr lang="en-US" sz="1600" dirty="0"/>
            </a:br>
            <a:r>
              <a:rPr lang="en-US" sz="1600" dirty="0"/>
              <a:t>  background: -</a:t>
            </a:r>
            <a:r>
              <a:rPr lang="en-US" sz="1600" dirty="0" err="1"/>
              <a:t>moz</a:t>
            </a:r>
            <a:r>
              <a:rPr lang="en-US" sz="1600" dirty="0"/>
              <a:t>-radial-gradient(60% 55%, closest-</a:t>
            </a:r>
            <a:r>
              <a:rPr lang="en-US" sz="1600" dirty="0" err="1"/>
              <a:t>side,blue,green,yellow,black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  /* Standard syntax */</a:t>
            </a:r>
            <a:br>
              <a:rPr lang="en-US" sz="1600" dirty="0"/>
            </a:br>
            <a:r>
              <a:rPr lang="en-US" sz="1600" dirty="0"/>
              <a:t>  </a:t>
            </a:r>
            <a:r>
              <a:rPr lang="en-US" sz="1600" dirty="0">
                <a:solidFill>
                  <a:srgbClr val="C00000"/>
                </a:solidFill>
              </a:rPr>
              <a:t>background: radial-gradient(60% 55%, closest-</a:t>
            </a:r>
            <a:r>
              <a:rPr lang="en-US" sz="1600" dirty="0" err="1">
                <a:solidFill>
                  <a:srgbClr val="C00000"/>
                </a:solidFill>
              </a:rPr>
              <a:t>side,blue,green,yellow,black</a:t>
            </a:r>
            <a:r>
              <a:rPr lang="en-US" sz="1600" dirty="0">
                <a:solidFill>
                  <a:srgbClr val="C00000"/>
                </a:solidFill>
              </a:rPr>
              <a:t>);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bg-BG" sz="1600" dirty="0"/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</a:rPr>
              <a:t>background: radial-gradient(60% 55%, farthest-</a:t>
            </a:r>
            <a:r>
              <a:rPr lang="en-US" sz="1600" dirty="0" err="1">
                <a:solidFill>
                  <a:srgbClr val="C00000"/>
                </a:solidFill>
              </a:rPr>
              <a:t>side,blue,green,yellow,black</a:t>
            </a:r>
            <a:r>
              <a:rPr lang="en-US" sz="1600" dirty="0">
                <a:solidFill>
                  <a:srgbClr val="C00000"/>
                </a:solidFill>
              </a:rPr>
              <a:t>);</a:t>
            </a:r>
            <a:br>
              <a:rPr lang="en-US" sz="1600" dirty="0"/>
            </a:br>
            <a:endParaRPr lang="en-US" sz="1600" dirty="0"/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</a:rPr>
              <a:t>background: radial-gradient(60% 55%, closest-</a:t>
            </a:r>
            <a:r>
              <a:rPr lang="en-US" sz="1600" dirty="0" err="1">
                <a:solidFill>
                  <a:srgbClr val="C00000"/>
                </a:solidFill>
              </a:rPr>
              <a:t>corner,blue,green,yellow,black</a:t>
            </a:r>
            <a:r>
              <a:rPr lang="en-US" sz="1600" dirty="0">
                <a:solidFill>
                  <a:srgbClr val="C00000"/>
                </a:solidFill>
              </a:rPr>
              <a:t>);</a:t>
            </a:r>
            <a:endParaRPr lang="bg-BG" sz="16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</a:rPr>
              <a:t>background: radial-gradient(60% 55%, farthest-</a:t>
            </a:r>
            <a:r>
              <a:rPr lang="en-US" sz="1600" dirty="0" err="1">
                <a:solidFill>
                  <a:srgbClr val="C00000"/>
                </a:solidFill>
              </a:rPr>
              <a:t>corner,blue,green,yellow,black</a:t>
            </a:r>
            <a:r>
              <a:rPr lang="en-US" sz="1600" dirty="0">
                <a:solidFill>
                  <a:srgbClr val="C00000"/>
                </a:solidFill>
              </a:rPr>
              <a:t>);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1369" t="34076" r="34525" b="7712"/>
          <a:stretch>
            <a:fillRect/>
          </a:stretch>
        </p:blipFill>
        <p:spPr bwMode="auto">
          <a:xfrm>
            <a:off x="7884368" y="1844824"/>
            <a:ext cx="835465" cy="21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51467" t="21924" r="24477" b="20347"/>
          <a:stretch>
            <a:fillRect/>
          </a:stretch>
        </p:blipFill>
        <p:spPr bwMode="auto">
          <a:xfrm>
            <a:off x="7715250" y="4712677"/>
            <a:ext cx="1428750" cy="214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Повтаряне на радиален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484784"/>
            <a:ext cx="8229600" cy="4525963"/>
          </a:xfrm>
        </p:spPr>
        <p:txBody>
          <a:bodyPr>
            <a:normAutofit/>
          </a:bodyPr>
          <a:lstStyle/>
          <a:p>
            <a:r>
              <a:rPr lang="bg-BG" sz="2000" dirty="0"/>
              <a:t>Чрез функцията </a:t>
            </a:r>
            <a:r>
              <a:rPr lang="en-US" sz="2000" dirty="0">
                <a:solidFill>
                  <a:srgbClr val="C00000"/>
                </a:solidFill>
              </a:rPr>
              <a:t>repeating-radial-gradient()</a:t>
            </a:r>
          </a:p>
          <a:p>
            <a:r>
              <a:rPr lang="bg-BG" sz="2000" b="1" dirty="0"/>
              <a:t>Пример.</a:t>
            </a:r>
            <a:endParaRPr lang="en-US" sz="2000" b="1" dirty="0"/>
          </a:p>
          <a:p>
            <a:pPr>
              <a:buNone/>
            </a:pPr>
            <a:r>
              <a:rPr lang="en-US" sz="2000" dirty="0"/>
              <a:t>#grad {</a:t>
            </a:r>
            <a:br>
              <a:rPr lang="en-US" sz="2000" dirty="0"/>
            </a:br>
            <a:r>
              <a:rPr lang="en-US" sz="2000" dirty="0"/>
              <a:t>  /* For Safari 5.1 to 6.0 */</a:t>
            </a:r>
            <a:br>
              <a:rPr lang="en-US" sz="2000" dirty="0"/>
            </a:br>
            <a:r>
              <a:rPr lang="en-US" sz="2000" dirty="0"/>
              <a:t>  background: -</a:t>
            </a:r>
            <a:r>
              <a:rPr lang="en-US" sz="2000" dirty="0" err="1"/>
              <a:t>webkit</a:t>
            </a:r>
            <a:r>
              <a:rPr lang="en-US" sz="2000" dirty="0"/>
              <a:t>-repeating-radial-gradient(red, yellow 10%, green 15%);</a:t>
            </a:r>
            <a:br>
              <a:rPr lang="en-US" sz="2000" dirty="0"/>
            </a:br>
            <a:r>
              <a:rPr lang="en-US" sz="2000" dirty="0"/>
              <a:t>  /* For Opera 11.6 to 12.0 */</a:t>
            </a:r>
            <a:br>
              <a:rPr lang="en-US" sz="2000" dirty="0"/>
            </a:br>
            <a:r>
              <a:rPr lang="en-US" sz="2000" dirty="0"/>
              <a:t>  background: -o-repeating-radial-gradient(red, yellow 10%, green 15%);</a:t>
            </a:r>
            <a:br>
              <a:rPr lang="en-US" sz="2000" dirty="0"/>
            </a:br>
            <a:r>
              <a:rPr lang="en-US" sz="2000" dirty="0"/>
              <a:t>  /* For Firefox 3.6 to 15 */</a:t>
            </a:r>
            <a:br>
              <a:rPr lang="en-US" sz="2000" dirty="0"/>
            </a:br>
            <a:r>
              <a:rPr lang="en-US" sz="2000" dirty="0"/>
              <a:t>  background: -</a:t>
            </a:r>
            <a:r>
              <a:rPr lang="en-US" sz="2000" dirty="0" err="1"/>
              <a:t>moz</a:t>
            </a:r>
            <a:r>
              <a:rPr lang="en-US" sz="2000" dirty="0"/>
              <a:t>-repeating-radial-gradient(red, yellow 10%, green 15%);</a:t>
            </a:r>
            <a:br>
              <a:rPr lang="en-US" sz="2000" dirty="0"/>
            </a:br>
            <a:r>
              <a:rPr lang="en-US" sz="2000" dirty="0"/>
              <a:t>  /* Standard syntax */</a:t>
            </a:r>
            <a:br>
              <a:rPr lang="en-US" sz="2000" dirty="0"/>
            </a:br>
            <a:r>
              <a:rPr lang="en-US" sz="2000" dirty="0"/>
              <a:t>  </a:t>
            </a:r>
            <a:r>
              <a:rPr lang="en-US" sz="2000" dirty="0">
                <a:solidFill>
                  <a:srgbClr val="C00000"/>
                </a:solidFill>
              </a:rPr>
              <a:t>background: repeating-radial-gradient(red, yellow 10%, green 15%);</a:t>
            </a:r>
            <a:br>
              <a:rPr lang="en-US" sz="2000" dirty="0"/>
            </a:br>
            <a:r>
              <a:rPr lang="en-US" sz="2000" dirty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69" t="45111" r="30086" b="31861"/>
          <a:stretch>
            <a:fillRect/>
          </a:stretch>
        </p:blipFill>
        <p:spPr bwMode="auto">
          <a:xfrm>
            <a:off x="6935904" y="5277980"/>
            <a:ext cx="2208096" cy="15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Ефекти чрез промяна на формата, размера и позицията</a:t>
            </a:r>
          </a:p>
          <a:p>
            <a:r>
              <a:rPr lang="en-US" dirty="0"/>
              <a:t>2D </a:t>
            </a:r>
            <a:r>
              <a:rPr lang="bg-BG" dirty="0"/>
              <a:t>или </a:t>
            </a:r>
            <a:r>
              <a:rPr lang="en-US" dirty="0"/>
              <a:t>3D </a:t>
            </a:r>
            <a:r>
              <a:rPr lang="bg-BG" dirty="0"/>
              <a:t>трансформации</a:t>
            </a:r>
          </a:p>
          <a:p>
            <a:r>
              <a:rPr lang="bg-BG" dirty="0"/>
              <a:t>Ефекти:</a:t>
            </a:r>
          </a:p>
          <a:p>
            <a:pPr lvl="1"/>
            <a:r>
              <a:rPr lang="bg-BG" dirty="0"/>
              <a:t>Преместване</a:t>
            </a:r>
          </a:p>
          <a:p>
            <a:pPr lvl="1"/>
            <a:r>
              <a:rPr lang="bg-BG" dirty="0"/>
              <a:t>Промяна на размера</a:t>
            </a:r>
          </a:p>
          <a:p>
            <a:pPr lvl="1"/>
            <a:r>
              <a:rPr lang="bg-BG" dirty="0"/>
              <a:t>Обръщане</a:t>
            </a:r>
          </a:p>
          <a:p>
            <a:pPr lvl="1"/>
            <a:r>
              <a:rPr lang="bg-BG" dirty="0"/>
              <a:t>Завъртане</a:t>
            </a:r>
          </a:p>
          <a:p>
            <a:pPr lvl="1"/>
            <a:r>
              <a:rPr lang="bg-BG" dirty="0"/>
              <a:t>?</a:t>
            </a:r>
          </a:p>
          <a:p>
            <a:r>
              <a:rPr lang="en-US" dirty="0"/>
              <a:t>move, scale, turn, spin, and stretch elements.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 </a:t>
            </a:r>
            <a:r>
              <a:rPr lang="bg-BG" b="1" dirty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5517232"/>
          </a:xfrm>
        </p:spPr>
        <p:txBody>
          <a:bodyPr>
            <a:normAutofit fontScale="62500" lnSpcReduction="20000"/>
          </a:bodyPr>
          <a:lstStyle/>
          <a:p>
            <a:r>
              <a:rPr lang="bg-BG" dirty="0"/>
              <a:t>Чрез методите: </a:t>
            </a:r>
            <a:r>
              <a:rPr lang="en-US" dirty="0">
                <a:solidFill>
                  <a:srgbClr val="C00000"/>
                </a:solidFill>
              </a:rPr>
              <a:t>translate()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rotate()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scale()</a:t>
            </a:r>
            <a:r>
              <a:rPr lang="bg-BG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skew()</a:t>
            </a:r>
            <a:r>
              <a:rPr lang="bg-BG" dirty="0">
                <a:solidFill>
                  <a:srgbClr val="C00000"/>
                </a:solidFill>
              </a:rPr>
              <a:t> и </a:t>
            </a:r>
            <a:r>
              <a:rPr lang="en-US" dirty="0">
                <a:solidFill>
                  <a:srgbClr val="C00000"/>
                </a:solidFill>
              </a:rPr>
              <a:t>matrix()</a:t>
            </a:r>
          </a:p>
          <a:p>
            <a:r>
              <a:rPr lang="en-US" dirty="0">
                <a:solidFill>
                  <a:srgbClr val="C00000"/>
                </a:solidFill>
              </a:rPr>
              <a:t>rotate() </a:t>
            </a:r>
            <a:r>
              <a:rPr lang="bg-BG" dirty="0"/>
              <a:t>– завъртане на елементите по часовниковата стрелка на дадения ъгъл, за въртене в обратна посока се използват отрицателни стойности</a:t>
            </a:r>
            <a:endParaRPr lang="bg-BG" b="1" dirty="0"/>
          </a:p>
          <a:p>
            <a:r>
              <a:rPr lang="bg-BG" b="1" dirty="0"/>
              <a:t>Пример</a:t>
            </a:r>
            <a:r>
              <a:rPr lang="en-US" b="1" dirty="0"/>
              <a:t>.</a:t>
            </a:r>
            <a:r>
              <a:rPr lang="bg-BG" b="1" dirty="0"/>
              <a:t>  </a:t>
            </a:r>
            <a:r>
              <a:rPr lang="bg-BG" dirty="0"/>
              <a:t>Ротация на 30 градуса по часовниковата стрелка</a:t>
            </a:r>
            <a:endParaRPr lang="en-US" dirty="0"/>
          </a:p>
          <a:p>
            <a:pPr>
              <a:buNone/>
            </a:pPr>
            <a:r>
              <a:rPr lang="en-US" dirty="0"/>
              <a:t>div {</a:t>
            </a:r>
            <a:r>
              <a:rPr lang="bg-BG" dirty="0"/>
              <a:t> ...</a:t>
            </a:r>
            <a:br>
              <a:rPr lang="en-US" dirty="0"/>
            </a:br>
            <a:r>
              <a:rPr lang="en-US" dirty="0"/>
              <a:t>    -ms-transform: rotate(30deg); /* IE 9 */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-transform: rotate(30deg); /* Chrome, Safari, Opera */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>
                <a:solidFill>
                  <a:srgbClr val="C00000"/>
                </a:solidFill>
              </a:rPr>
              <a:t> transform: rotate(30deg);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r>
              <a:rPr lang="en-US" dirty="0"/>
              <a:t>&lt;div&gt;Hello&lt;/div&gt;</a:t>
            </a:r>
            <a:endParaRPr lang="bg-BG" dirty="0"/>
          </a:p>
          <a:p>
            <a:pPr>
              <a:buNone/>
            </a:pPr>
            <a:endParaRPr lang="bg-BG" dirty="0"/>
          </a:p>
          <a:p>
            <a:r>
              <a:rPr lang="en-US" dirty="0">
                <a:solidFill>
                  <a:srgbClr val="C00000"/>
                </a:solidFill>
              </a:rPr>
              <a:t>translate() </a:t>
            </a:r>
            <a:r>
              <a:rPr lang="bg-BG" dirty="0"/>
              <a:t>– елемента се премества на позиция определена от двата параметъра (ляво, горе) спрямо текущото положение</a:t>
            </a:r>
            <a:endParaRPr lang="en-US" dirty="0"/>
          </a:p>
          <a:p>
            <a:r>
              <a:rPr lang="bg-BG" b="1" dirty="0"/>
              <a:t>Пример. </a:t>
            </a:r>
            <a:r>
              <a:rPr lang="bg-BG" dirty="0"/>
              <a:t>Транслация с </a:t>
            </a:r>
            <a:r>
              <a:rPr lang="en-US" dirty="0"/>
              <a:t>50 pixels </a:t>
            </a:r>
            <a:r>
              <a:rPr lang="bg-BG" dirty="0"/>
              <a:t>от ляво и 1</a:t>
            </a:r>
            <a:r>
              <a:rPr lang="en-US" dirty="0"/>
              <a:t>00 pixels </a:t>
            </a:r>
            <a:r>
              <a:rPr lang="bg-BG" dirty="0"/>
              <a:t>от горе</a:t>
            </a:r>
            <a:endParaRPr lang="en-US" b="1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-ms-transform: translate(50px,100px); /* IE 9 */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-transform: translate(50px,100px); /* Chrome, Safari, Opera */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transform: translate(50px,100px);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73" t="36120" r="38076" b="48265"/>
          <a:stretch>
            <a:fillRect/>
          </a:stretch>
        </p:blipFill>
        <p:spPr bwMode="auto">
          <a:xfrm>
            <a:off x="7451583" y="0"/>
            <a:ext cx="1692417" cy="173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16946" t="28707" r="71238" b="54732"/>
          <a:stretch>
            <a:fillRect/>
          </a:stretch>
        </p:blipFill>
        <p:spPr bwMode="auto">
          <a:xfrm>
            <a:off x="7236296" y="3140968"/>
            <a:ext cx="190770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16942" t="31388" r="71045" b="50789"/>
          <a:stretch>
            <a:fillRect/>
          </a:stretch>
        </p:blipFill>
        <p:spPr bwMode="auto">
          <a:xfrm>
            <a:off x="7956376" y="1700809"/>
            <a:ext cx="11876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 </a:t>
            </a:r>
            <a:r>
              <a:rPr lang="bg-BG" b="1" dirty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25780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>
                <a:solidFill>
                  <a:srgbClr val="C00000"/>
                </a:solidFill>
              </a:rPr>
              <a:t>scale() </a:t>
            </a:r>
            <a:r>
              <a:rPr lang="bg-BG" sz="4200" dirty="0"/>
              <a:t>– елементите намаляват или се увеличават в зависимост от параметрите за ширина и височина</a:t>
            </a:r>
            <a:endParaRPr lang="en-US" sz="4200" dirty="0"/>
          </a:p>
          <a:p>
            <a:r>
              <a:rPr lang="bg-BG" sz="4200" b="1" dirty="0"/>
              <a:t>Пример.  </a:t>
            </a:r>
            <a:r>
              <a:rPr lang="bg-BG" sz="4200" dirty="0"/>
              <a:t>Увеличаване 2 пъти по ширина и 4 пъти във височина</a:t>
            </a:r>
            <a:endParaRPr lang="en-US" sz="4200" dirty="0"/>
          </a:p>
          <a:p>
            <a:pPr>
              <a:buNone/>
            </a:pPr>
            <a:r>
              <a:rPr lang="en-US" sz="4200" dirty="0"/>
              <a:t>div {</a:t>
            </a:r>
            <a:br>
              <a:rPr lang="en-US" sz="4200" dirty="0"/>
            </a:br>
            <a:r>
              <a:rPr lang="en-US" sz="4200" dirty="0"/>
              <a:t>    -ms-transform: scale(2,4); /* IE 9 */</a:t>
            </a:r>
            <a:br>
              <a:rPr lang="en-US" sz="4200" dirty="0"/>
            </a:br>
            <a:r>
              <a:rPr lang="en-US" sz="4200" dirty="0"/>
              <a:t>    -</a:t>
            </a:r>
            <a:r>
              <a:rPr lang="en-US" sz="4200" dirty="0" err="1"/>
              <a:t>webkit</a:t>
            </a:r>
            <a:r>
              <a:rPr lang="en-US" sz="4200" dirty="0"/>
              <a:t>-transform: scale(2,4); /* Chrome, Safari, Opera */</a:t>
            </a:r>
            <a:br>
              <a:rPr lang="en-US" sz="4200" dirty="0"/>
            </a:br>
            <a:r>
              <a:rPr lang="en-US" sz="4200" dirty="0"/>
              <a:t>    </a:t>
            </a:r>
            <a:r>
              <a:rPr lang="en-US" sz="4200" dirty="0">
                <a:solidFill>
                  <a:srgbClr val="C00000"/>
                </a:solidFill>
              </a:rPr>
              <a:t>transform: scale(2,4);</a:t>
            </a:r>
            <a:br>
              <a:rPr lang="en-US" sz="4200" dirty="0"/>
            </a:br>
            <a:r>
              <a:rPr lang="en-US" sz="4200" dirty="0"/>
              <a:t>} </a:t>
            </a:r>
          </a:p>
          <a:p>
            <a:endParaRPr lang="bg-BG" sz="4200" dirty="0"/>
          </a:p>
          <a:p>
            <a:r>
              <a:rPr lang="en-US" sz="4200" dirty="0">
                <a:solidFill>
                  <a:srgbClr val="C00000"/>
                </a:solidFill>
              </a:rPr>
              <a:t>skew() </a:t>
            </a:r>
            <a:r>
              <a:rPr lang="bg-BG" sz="4200" dirty="0"/>
              <a:t>– елемента се завърта на дадения ъгъл в зависимост от параметрите дадени за хоризонталната и вертикалната линия </a:t>
            </a:r>
          </a:p>
          <a:p>
            <a:r>
              <a:rPr lang="bg-BG" sz="4200" b="1" dirty="0"/>
              <a:t>Пример.</a:t>
            </a:r>
            <a:r>
              <a:rPr lang="bg-BG" sz="4200" dirty="0"/>
              <a:t> Завъртане на елемента 30 градуса по хоризонтала и 20 градуса по вертикала</a:t>
            </a:r>
            <a:endParaRPr lang="en-US" sz="4200" dirty="0"/>
          </a:p>
          <a:p>
            <a:pPr>
              <a:buNone/>
            </a:pPr>
            <a:r>
              <a:rPr lang="en-US" sz="4200" dirty="0"/>
              <a:t>div {</a:t>
            </a:r>
            <a:br>
              <a:rPr lang="en-US" sz="4200" dirty="0"/>
            </a:br>
            <a:r>
              <a:rPr lang="en-US" sz="4200" dirty="0"/>
              <a:t>    -ms-transform: skew(30deg,20deg); /* IE 9 */</a:t>
            </a:r>
            <a:br>
              <a:rPr lang="en-US" sz="4200" dirty="0"/>
            </a:br>
            <a:r>
              <a:rPr lang="en-US" sz="4200" dirty="0"/>
              <a:t>    -</a:t>
            </a:r>
            <a:r>
              <a:rPr lang="en-US" sz="4200" dirty="0" err="1"/>
              <a:t>webkit</a:t>
            </a:r>
            <a:r>
              <a:rPr lang="en-US" sz="4200" dirty="0"/>
              <a:t>-transform: skew(30deg,20deg); /* Chrome, Safari, Opera */</a:t>
            </a:r>
            <a:br>
              <a:rPr lang="en-US" sz="4200" dirty="0"/>
            </a:br>
            <a:r>
              <a:rPr lang="en-US" sz="4200" dirty="0"/>
              <a:t>   </a:t>
            </a:r>
            <a:r>
              <a:rPr lang="en-US" sz="4200" dirty="0">
                <a:solidFill>
                  <a:srgbClr val="C00000"/>
                </a:solidFill>
              </a:rPr>
              <a:t> transform: skew(30deg,20deg);</a:t>
            </a:r>
            <a:br>
              <a:rPr lang="en-US" sz="4200" dirty="0"/>
            </a:br>
            <a:r>
              <a:rPr lang="en-US" sz="4200" dirty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143" t="19874" r="71337" b="61523"/>
          <a:stretch>
            <a:fillRect/>
          </a:stretch>
        </p:blipFill>
        <p:spPr bwMode="auto">
          <a:xfrm>
            <a:off x="7650339" y="0"/>
            <a:ext cx="1493661" cy="142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270" t="16889" r="25636" b="30233"/>
          <a:stretch>
            <a:fillRect/>
          </a:stretch>
        </p:blipFill>
        <p:spPr bwMode="auto">
          <a:xfrm>
            <a:off x="7596336" y="1844824"/>
            <a:ext cx="1369500" cy="196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17150" t="23999" r="69346" b="58317"/>
          <a:stretch>
            <a:fillRect/>
          </a:stretch>
        </p:blipFill>
        <p:spPr bwMode="auto">
          <a:xfrm>
            <a:off x="7663097" y="5229200"/>
            <a:ext cx="1480903" cy="140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 </a:t>
            </a:r>
            <a:r>
              <a:rPr lang="bg-BG" b="1" dirty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matrix() </a:t>
            </a:r>
            <a:r>
              <a:rPr lang="bg-BG" dirty="0"/>
              <a:t>– комбинира всики методи за </a:t>
            </a:r>
            <a:r>
              <a:rPr lang="en-US" dirty="0"/>
              <a:t>2D </a:t>
            </a:r>
            <a:r>
              <a:rPr lang="bg-BG" dirty="0"/>
              <a:t>трансформации в един</a:t>
            </a:r>
            <a:endParaRPr lang="en-US" dirty="0"/>
          </a:p>
          <a:p>
            <a:r>
              <a:rPr lang="bg-BG" dirty="0"/>
              <a:t>Има 6 параметъра</a:t>
            </a:r>
            <a:r>
              <a:rPr lang="en-US" dirty="0"/>
              <a:t> </a:t>
            </a:r>
            <a:endParaRPr lang="bg-BG" dirty="0"/>
          </a:p>
          <a:p>
            <a:pPr>
              <a:buNone/>
            </a:pPr>
            <a:r>
              <a:rPr lang="en-US" sz="2800" dirty="0"/>
              <a:t>matrix(</a:t>
            </a:r>
            <a:r>
              <a:rPr lang="en-US" sz="2800" dirty="0" err="1"/>
              <a:t>scaleX</a:t>
            </a:r>
            <a:r>
              <a:rPr lang="en-US" sz="2800" dirty="0"/>
              <a:t>(),</a:t>
            </a:r>
            <a:r>
              <a:rPr lang="en-US" sz="2800" dirty="0" err="1"/>
              <a:t>skewY</a:t>
            </a:r>
            <a:r>
              <a:rPr lang="en-US" sz="2800" dirty="0"/>
              <a:t>(),</a:t>
            </a:r>
            <a:r>
              <a:rPr lang="en-US" sz="2800" dirty="0" err="1"/>
              <a:t>skewX</a:t>
            </a:r>
            <a:r>
              <a:rPr lang="en-US" sz="2800" dirty="0"/>
              <a:t>(),</a:t>
            </a:r>
            <a:r>
              <a:rPr lang="en-US" sz="2800" dirty="0" err="1"/>
              <a:t>scaleY</a:t>
            </a:r>
            <a:r>
              <a:rPr lang="en-US" sz="2800" dirty="0"/>
              <a:t>(),</a:t>
            </a:r>
            <a:r>
              <a:rPr lang="en-US" sz="2800" dirty="0" err="1"/>
              <a:t>translateX</a:t>
            </a:r>
            <a:r>
              <a:rPr lang="en-US" sz="2800" dirty="0"/>
              <a:t>(),</a:t>
            </a:r>
            <a:r>
              <a:rPr lang="en-US" sz="2800" dirty="0" err="1"/>
              <a:t>translateY</a:t>
            </a:r>
            <a:r>
              <a:rPr lang="en-US" sz="2800" dirty="0"/>
              <a:t>())</a:t>
            </a:r>
          </a:p>
          <a:p>
            <a:r>
              <a:rPr lang="bg-BG" b="1" dirty="0"/>
              <a:t>Пример. </a:t>
            </a:r>
            <a:r>
              <a:rPr lang="bg-BG" dirty="0"/>
              <a:t>Завъртане на елемент на 30 градуса </a:t>
            </a:r>
            <a:endParaRPr lang="en-US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-ms-transform: matrix(0.866,0.5,-0.5,0.866,0,0); /* IE 9 */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-transform: matrix(0.866,0.5,-0.5,0.866,0,0); /* Chrome, Safari, Opera */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>
                <a:solidFill>
                  <a:srgbClr val="C00000"/>
                </a:solidFill>
              </a:rPr>
              <a:t> transform: matrix(0.866,0.5,-0.5,0.866,0,0);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12852" y="-3"/>
          <a:ext cx="5931148" cy="6858002"/>
        </p:xfrm>
        <a:graphic>
          <a:graphicData uri="http://schemas.openxmlformats.org/drawingml/2006/table">
            <a:tbl>
              <a:tblPr/>
              <a:tblGrid>
                <a:gridCol w="200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251">
                <a:tc>
                  <a:txBody>
                    <a:bodyPr/>
                    <a:lstStyle/>
                    <a:p>
                      <a:r>
                        <a:rPr lang="bg-BG" sz="1600" dirty="0"/>
                        <a:t>Метод</a:t>
                      </a:r>
                      <a:endParaRPr lang="en-US" sz="1600" dirty="0"/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Описание</a:t>
                      </a:r>
                      <a:endParaRPr lang="en-US" sz="1600" dirty="0"/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341">
                <a:tc>
                  <a:txBody>
                    <a:bodyPr/>
                    <a:lstStyle/>
                    <a:p>
                      <a:r>
                        <a:rPr lang="en-US" sz="1600" dirty="0"/>
                        <a:t>matrix(</a:t>
                      </a:r>
                      <a:r>
                        <a:rPr lang="en-US" sz="1600" i="1" dirty="0" err="1"/>
                        <a:t>n,n,n,n,n,n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transformation, using a matrix of six values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translate(</a:t>
                      </a:r>
                      <a:r>
                        <a:rPr lang="en-US" sz="1600" i="1"/>
                        <a:t>x,y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X- and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translateX(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X-axis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translateY(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 dirty="0"/>
                        <a:t>scale(</a:t>
                      </a:r>
                      <a:r>
                        <a:rPr lang="en-US" sz="1600" i="1" dirty="0" err="1"/>
                        <a:t>x,y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elements width and height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scaleX(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element's width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scaleY(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element's height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rotate(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rotation, the angle is specified in the parameter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skew(</a:t>
                      </a:r>
                      <a:r>
                        <a:rPr lang="en-US" sz="1600" i="1"/>
                        <a:t>x-angle,y-angle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X- and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skewX(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X-axis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skewY(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2008" y="44624"/>
          <a:ext cx="2987824" cy="2225040"/>
        </p:xfrm>
        <a:graphic>
          <a:graphicData uri="http://schemas.openxmlformats.org/drawingml/2006/table">
            <a:tbl>
              <a:tblPr/>
              <a:tblGrid>
                <a:gridCol w="111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bg-BG" sz="1600" dirty="0"/>
                        <a:t>Свойство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Описание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hlinkClick r:id="rId2"/>
                        </a:rPr>
                        <a:t>transform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Applies a 2D or 3D transformation to an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hlinkClick r:id="rId3"/>
                        </a:rPr>
                        <a:t>transform-origin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Позволява смяна на позицията на трансформирания елемент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5496" y="2566059"/>
            <a:ext cx="31683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div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transform: rotate(45deg);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transform-origin:20% 40%;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-ms-transform: rotate(45deg); /* IE 9 */</a:t>
            </a:r>
            <a:br>
              <a:rPr lang="en-US" dirty="0"/>
            </a:br>
            <a:r>
              <a:rPr lang="en-US" dirty="0"/>
              <a:t>-ms-transform-origin:20% 40%; /* IE 9 */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webkit</a:t>
            </a:r>
            <a:r>
              <a:rPr lang="en-US" dirty="0"/>
              <a:t>-transform: rotate(45deg); /* Chrome, Safari, Opera */</a:t>
            </a:r>
            <a:br>
              <a:rPr lang="en-US" dirty="0"/>
            </a:br>
            <a:r>
              <a:rPr lang="en-US" dirty="0"/>
              <a:t>-webkit-transform-origin:20% 40%; /* Chrome, Safari, Opera */</a:t>
            </a:r>
            <a:br>
              <a:rPr lang="en-US" dirty="0"/>
            </a:br>
            <a:r>
              <a:rPr lang="en-US" dirty="0"/>
              <a:t>}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07E3-B99B-4C3A-AC27-9B1DC65D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E412-477D-4C42-AE87-993D92626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Комбинатор - нещо, което обяснява връзката между селекторите</a:t>
            </a:r>
          </a:p>
          <a:p>
            <a:r>
              <a:rPr lang="ru-RU" sz="2400" dirty="0"/>
              <a:t>Селекторът може да съдържа повече от един прост селектор, като между тях може да се поставят комбинатори</a:t>
            </a:r>
          </a:p>
          <a:p>
            <a:r>
              <a:rPr lang="ru-RU" sz="2400" dirty="0"/>
              <a:t>Видове: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ru-RU" sz="2400" b="1" dirty="0"/>
              <a:t>селектор - наследник </a:t>
            </a:r>
            <a:r>
              <a:rPr lang="ru-RU" sz="2400" dirty="0"/>
              <a:t>(</a:t>
            </a:r>
            <a:r>
              <a:rPr lang="en-US" sz="2400" dirty="0"/>
              <a:t>space</a:t>
            </a:r>
            <a:r>
              <a:rPr lang="ru-RU" sz="2400" dirty="0"/>
              <a:t>)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ru-RU" sz="2400" b="1" dirty="0"/>
              <a:t>селектор - дете </a:t>
            </a:r>
            <a:r>
              <a:rPr lang="ru-RU" sz="2400" dirty="0"/>
              <a:t>(&gt;)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en-US" sz="2400" dirty="0"/>
              <a:t>adjacent sibling selector - </a:t>
            </a:r>
            <a:r>
              <a:rPr lang="ru-RU" sz="2400" b="1" dirty="0"/>
              <a:t>селектор</a:t>
            </a:r>
            <a:r>
              <a:rPr lang="en-US" sz="2400" b="1" dirty="0"/>
              <a:t> </a:t>
            </a:r>
            <a:r>
              <a:rPr lang="ru-RU" sz="2400" b="1" dirty="0"/>
              <a:t>-</a:t>
            </a:r>
            <a:r>
              <a:rPr lang="en-US" sz="2400" b="1" dirty="0"/>
              <a:t> </a:t>
            </a:r>
            <a:r>
              <a:rPr lang="ru-RU" sz="2400" b="1" dirty="0"/>
              <a:t>съседн</a:t>
            </a:r>
            <a:r>
              <a:rPr lang="en-US" sz="2400" b="1" dirty="0"/>
              <a:t>a</a:t>
            </a:r>
            <a:r>
              <a:rPr lang="ru-RU" sz="2400" b="1" dirty="0"/>
              <a:t> сестра </a:t>
            </a:r>
            <a:r>
              <a:rPr lang="ru-RU" sz="2400" dirty="0"/>
              <a:t>(+)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en-US" sz="2400" dirty="0"/>
              <a:t>general sibling selector – </a:t>
            </a:r>
            <a:r>
              <a:rPr lang="ru-RU" sz="2400" b="1" dirty="0"/>
              <a:t>селектор</a:t>
            </a:r>
            <a:r>
              <a:rPr lang="en-US" sz="2400" b="1" dirty="0"/>
              <a:t> </a:t>
            </a:r>
            <a:r>
              <a:rPr lang="ru-RU" sz="2400" b="1" dirty="0"/>
              <a:t>-</a:t>
            </a:r>
            <a:r>
              <a:rPr lang="en-US" sz="2400" b="1" dirty="0"/>
              <a:t> </a:t>
            </a:r>
            <a:r>
              <a:rPr lang="ru-RU" sz="2400" b="1" dirty="0"/>
              <a:t>общ</a:t>
            </a:r>
            <a:r>
              <a:rPr lang="en-US" sz="2400" b="1" dirty="0"/>
              <a:t>a</a:t>
            </a:r>
            <a:r>
              <a:rPr lang="ru-RU" sz="2400" b="1" dirty="0"/>
              <a:t> сестра </a:t>
            </a:r>
            <a:r>
              <a:rPr lang="ru-RU" sz="2400" dirty="0"/>
              <a:t>(~)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B803-5A95-45EE-8989-9EE3A387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032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3D</a:t>
            </a:r>
            <a:r>
              <a:rPr lang="bg-BG" b="1" dirty="0"/>
              <a:t> 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Чрез методите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 err="1">
                <a:solidFill>
                  <a:srgbClr val="C00000"/>
                </a:solidFill>
              </a:rPr>
              <a:t>rotateX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C00000"/>
                </a:solidFill>
              </a:rPr>
              <a:t>rotateY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r>
              <a:rPr lang="en-US" dirty="0" err="1"/>
              <a:t>rotateX</a:t>
            </a:r>
            <a:r>
              <a:rPr lang="en-US" dirty="0"/>
              <a:t>() </a:t>
            </a:r>
            <a:r>
              <a:rPr lang="bg-BG" dirty="0"/>
              <a:t>– елемента се завърта около оста </a:t>
            </a:r>
            <a:r>
              <a:rPr lang="en-US" dirty="0"/>
              <a:t>X</a:t>
            </a:r>
            <a:r>
              <a:rPr lang="bg-BG" dirty="0"/>
              <a:t> на дадения ъгъл</a:t>
            </a:r>
            <a:endParaRPr lang="en-US" dirty="0"/>
          </a:p>
          <a:p>
            <a:r>
              <a:rPr lang="bg-BG" b="1" dirty="0"/>
              <a:t>Пример. </a:t>
            </a:r>
            <a:r>
              <a:rPr lang="bg-BG" dirty="0"/>
              <a:t>Завъртане на елемента на 120 градуса по хоризонталата</a:t>
            </a:r>
            <a:endParaRPr lang="en-US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-transform: </a:t>
            </a:r>
            <a:r>
              <a:rPr lang="en-US" dirty="0" err="1"/>
              <a:t>rotateX</a:t>
            </a:r>
            <a:r>
              <a:rPr lang="en-US" dirty="0"/>
              <a:t>(120deg); /* Chrome, Safari, Opera */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transform: </a:t>
            </a:r>
            <a:r>
              <a:rPr lang="en-US" dirty="0" err="1">
                <a:solidFill>
                  <a:srgbClr val="C00000"/>
                </a:solidFill>
              </a:rPr>
              <a:t>rotateX</a:t>
            </a:r>
            <a:r>
              <a:rPr lang="en-US" dirty="0">
                <a:solidFill>
                  <a:srgbClr val="C00000"/>
                </a:solidFill>
              </a:rPr>
              <a:t>(120deg);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endParaRPr lang="bg-BG" dirty="0"/>
          </a:p>
          <a:p>
            <a:r>
              <a:rPr lang="en-US" dirty="0" err="1"/>
              <a:t>rotateY</a:t>
            </a:r>
            <a:r>
              <a:rPr lang="en-US" dirty="0"/>
              <a:t>() </a:t>
            </a:r>
            <a:r>
              <a:rPr lang="bg-BG" dirty="0"/>
              <a:t>– елемента се завърта около оста </a:t>
            </a:r>
            <a:r>
              <a:rPr lang="en-US" dirty="0"/>
              <a:t>Y</a:t>
            </a:r>
            <a:r>
              <a:rPr lang="bg-BG" dirty="0"/>
              <a:t> на дадения ъгъл</a:t>
            </a:r>
            <a:endParaRPr lang="en-US" dirty="0"/>
          </a:p>
          <a:p>
            <a:r>
              <a:rPr lang="bg-BG" b="1" dirty="0"/>
              <a:t>Пример. </a:t>
            </a:r>
            <a:r>
              <a:rPr lang="bg-BG" dirty="0"/>
              <a:t>Завъртане на елемента на 130 градуса по вертикалата</a:t>
            </a:r>
            <a:endParaRPr lang="en-US" b="1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-transform: </a:t>
            </a:r>
            <a:r>
              <a:rPr lang="en-US" dirty="0" err="1"/>
              <a:t>rotateY</a:t>
            </a:r>
            <a:r>
              <a:rPr lang="en-US" dirty="0"/>
              <a:t>(130deg); /* Chrome, Safari, Opera */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>
                <a:solidFill>
                  <a:srgbClr val="C00000"/>
                </a:solidFill>
              </a:rPr>
              <a:t> transform: </a:t>
            </a:r>
            <a:r>
              <a:rPr lang="en-US" dirty="0" err="1">
                <a:solidFill>
                  <a:srgbClr val="C00000"/>
                </a:solidFill>
              </a:rPr>
              <a:t>rotateY</a:t>
            </a:r>
            <a:r>
              <a:rPr lang="en-US" dirty="0">
                <a:solidFill>
                  <a:srgbClr val="C00000"/>
                </a:solidFill>
              </a:rPr>
              <a:t>(130deg);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946" t="27918" r="73212" b="59779"/>
          <a:stretch>
            <a:fillRect/>
          </a:stretch>
        </p:blipFill>
        <p:spPr bwMode="auto">
          <a:xfrm>
            <a:off x="7668344" y="3068960"/>
            <a:ext cx="1444546" cy="12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16946" t="79969" r="73212" b="8359"/>
          <a:stretch>
            <a:fillRect/>
          </a:stretch>
        </p:blipFill>
        <p:spPr bwMode="auto">
          <a:xfrm>
            <a:off x="5940152" y="6065913"/>
            <a:ext cx="1444546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51566" t="47750" r="38668" b="29400"/>
          <a:stretch>
            <a:fillRect/>
          </a:stretch>
        </p:blipFill>
        <p:spPr bwMode="auto">
          <a:xfrm>
            <a:off x="7738970" y="4992879"/>
            <a:ext cx="1513550" cy="186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3419872" cy="6858000"/>
        </p:xfrm>
        <a:graphic>
          <a:graphicData uri="http://schemas.openxmlformats.org/drawingml/2006/table">
            <a:tbl>
              <a:tblPr/>
              <a:tblGrid>
                <a:gridCol w="932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182">
                <a:tc>
                  <a:txBody>
                    <a:bodyPr/>
                    <a:lstStyle/>
                    <a:p>
                      <a:r>
                        <a:rPr lang="en-US" sz="1600" dirty="0"/>
                        <a:t>Property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114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transform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Applies a 2D or 3D transformation to an element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715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transform-origin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Allows you to change the position on transformed elements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636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transform-style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how nested elements are rendered in 3D space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663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perspective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the perspective on how 3D elements are viewed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6114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6"/>
                        </a:rPr>
                        <a:t>perspective-origin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the bottom position of 3D elements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715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backface-visibility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whether or not an element should be visible when not facing the screen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19872" y="-68077"/>
          <a:ext cx="5724128" cy="6953461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 dirty="0"/>
                        <a:t>matrix3d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</a:t>
                      </a:r>
                      <a:r>
                        <a:rPr lang="en-US" sz="1600" i="1" dirty="0" err="1"/>
                        <a:t>n,n,n,n,n,n,n,n,n,n,n,n,n,n,n,n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Defines a 3D transformation, using a 4x4 matrix of 16 values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1">
                <a:tc>
                  <a:txBody>
                    <a:bodyPr/>
                    <a:lstStyle/>
                    <a:p>
                      <a:r>
                        <a:rPr lang="en-US" sz="1600" dirty="0"/>
                        <a:t>translate3d(</a:t>
                      </a:r>
                      <a:r>
                        <a:rPr lang="en-US" sz="1600" i="1" dirty="0" err="1"/>
                        <a:t>x,y,z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Defines a 3D translation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translateX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x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/>
                        <a:t>translateY(</a:t>
                      </a:r>
                      <a:r>
                        <a:rPr lang="en-US" sz="1600" i="1"/>
                        <a:t>y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translateZ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z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964">
                <a:tc>
                  <a:txBody>
                    <a:bodyPr/>
                    <a:lstStyle/>
                    <a:p>
                      <a:r>
                        <a:rPr lang="en-US" sz="1600"/>
                        <a:t>scale3d(</a:t>
                      </a:r>
                      <a:r>
                        <a:rPr lang="en-US" sz="1600" i="1"/>
                        <a:t>x,y,z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/>
                        <a:t>scaleX(</a:t>
                      </a:r>
                      <a:r>
                        <a:rPr lang="en-US" sz="1600" i="1"/>
                        <a:t>x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136">
                <a:tc>
                  <a:txBody>
                    <a:bodyPr/>
                    <a:lstStyle/>
                    <a:p>
                      <a:r>
                        <a:rPr lang="en-US" sz="1600" dirty="0" err="1"/>
                        <a:t>scaleY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y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/>
                        <a:t>scaleZ(</a:t>
                      </a:r>
                      <a:r>
                        <a:rPr lang="en-US" sz="1600" i="1"/>
                        <a:t>z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1">
                <a:tc>
                  <a:txBody>
                    <a:bodyPr/>
                    <a:lstStyle/>
                    <a:p>
                      <a:r>
                        <a:rPr lang="en-US" sz="1600"/>
                        <a:t>rotate3d(</a:t>
                      </a:r>
                      <a:r>
                        <a:rPr lang="en-US" sz="1600" i="1"/>
                        <a:t>x,y,z,angle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38">
                <a:tc>
                  <a:txBody>
                    <a:bodyPr/>
                    <a:lstStyle/>
                    <a:p>
                      <a:r>
                        <a:rPr lang="en-US" sz="1600"/>
                        <a:t>rotateX(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187">
                <a:tc>
                  <a:txBody>
                    <a:bodyPr/>
                    <a:lstStyle/>
                    <a:p>
                      <a:r>
                        <a:rPr lang="en-US" sz="1600"/>
                        <a:t>rotateY(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736">
                <a:tc>
                  <a:txBody>
                    <a:bodyPr/>
                    <a:lstStyle/>
                    <a:p>
                      <a:r>
                        <a:rPr lang="en-US" sz="1600"/>
                        <a:t>rotateZ(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4329">
                <a:tc>
                  <a:txBody>
                    <a:bodyPr/>
                    <a:lstStyle/>
                    <a:p>
                      <a:r>
                        <a:rPr lang="en-US" sz="1600"/>
                        <a:t>perspective(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perspective view for a 3D transformed element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Transitions</a:t>
            </a:r>
            <a:r>
              <a:rPr lang="bg-BG" b="1" dirty="0"/>
              <a:t> (ефекти)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62500" lnSpcReduction="20000"/>
          </a:bodyPr>
          <a:lstStyle/>
          <a:p>
            <a:r>
              <a:rPr lang="bg-BG" dirty="0"/>
              <a:t>Добавяне на ефект, позволяващ на елемента постепенно да промени един стил с друг без използване на </a:t>
            </a:r>
            <a:r>
              <a:rPr lang="en-US" dirty="0"/>
              <a:t>Flash </a:t>
            </a:r>
            <a:r>
              <a:rPr lang="bg-BG" dirty="0"/>
              <a:t>анимации или </a:t>
            </a:r>
            <a:r>
              <a:rPr lang="en-US" dirty="0"/>
              <a:t>JavaScript</a:t>
            </a:r>
          </a:p>
          <a:p>
            <a:r>
              <a:rPr lang="bg-BG" dirty="0"/>
              <a:t>Трябва да се определят 2 неща:  </a:t>
            </a:r>
            <a:r>
              <a:rPr lang="en-US" dirty="0"/>
              <a:t>CSS </a:t>
            </a:r>
            <a:r>
              <a:rPr lang="bg-BG" dirty="0"/>
              <a:t> свойство, на което искаме да добавим ефект и продължителност на ефекта (ако липсва продължителност, =0 =&gt; няма ефект )</a:t>
            </a:r>
          </a:p>
          <a:p>
            <a:endParaRPr lang="en-US" dirty="0"/>
          </a:p>
          <a:p>
            <a:r>
              <a:rPr lang="bg-BG" b="1" dirty="0"/>
              <a:t>Пример. </a:t>
            </a:r>
            <a:r>
              <a:rPr lang="bg-BG" dirty="0"/>
              <a:t>Довавяне на ефект на свойството </a:t>
            </a:r>
            <a:r>
              <a:rPr lang="en-US" dirty="0"/>
              <a:t>width </a:t>
            </a:r>
            <a:r>
              <a:rPr lang="bg-BG" dirty="0"/>
              <a:t>с продължителност 2 секунди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-transition: width 2s; /* For Safari 3.1 to 6.0 */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>
                <a:solidFill>
                  <a:srgbClr val="C00000"/>
                </a:solidFill>
              </a:rPr>
              <a:t>  transition: width 2s;</a:t>
            </a:r>
            <a:br>
              <a:rPr lang="en-US" dirty="0"/>
            </a:br>
            <a:r>
              <a:rPr lang="en-US" dirty="0"/>
              <a:t>} </a:t>
            </a:r>
            <a:endParaRPr lang="bg-BG" dirty="0"/>
          </a:p>
          <a:p>
            <a:pPr>
              <a:buNone/>
            </a:pPr>
            <a:endParaRPr lang="en-US" dirty="0"/>
          </a:p>
          <a:p>
            <a:r>
              <a:rPr lang="bg-BG" dirty="0"/>
              <a:t>Ефекта запова, когато определеното свойство си промени стойността</a:t>
            </a:r>
          </a:p>
          <a:p>
            <a:endParaRPr lang="en-US" dirty="0"/>
          </a:p>
          <a:p>
            <a:r>
              <a:rPr lang="bg-BG" b="1" dirty="0"/>
              <a:t>Пример.  </a:t>
            </a:r>
            <a:r>
              <a:rPr lang="bg-BG" dirty="0"/>
              <a:t>Ефект започва при поставяне на мишката отгоре върху </a:t>
            </a:r>
            <a:r>
              <a:rPr lang="en-US" dirty="0"/>
              <a:t>&lt;div&gt; </a:t>
            </a:r>
            <a:r>
              <a:rPr lang="bg-BG" dirty="0"/>
              <a:t>елемент и се връща в оригиналното състояние при преместване на мишката от елемента</a:t>
            </a:r>
            <a:endParaRPr lang="en-US" dirty="0"/>
          </a:p>
          <a:p>
            <a:pPr>
              <a:buNone/>
            </a:pPr>
            <a:r>
              <a:rPr lang="en-US" dirty="0" err="1"/>
              <a:t>div:hover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width: 300px;</a:t>
            </a:r>
            <a:br>
              <a:rPr lang="en-US" dirty="0"/>
            </a:br>
            <a:r>
              <a:rPr lang="en-US" dirty="0"/>
              <a:t>} 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68" t="28391" r="38964" b="56625"/>
          <a:stretch>
            <a:fillRect/>
          </a:stretch>
        </p:blipFill>
        <p:spPr bwMode="auto">
          <a:xfrm>
            <a:off x="1115616" y="404664"/>
            <a:ext cx="570425" cy="5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51468" t="28391" r="38964" b="56625"/>
          <a:stretch>
            <a:fillRect/>
          </a:stretch>
        </p:blipFill>
        <p:spPr bwMode="auto">
          <a:xfrm>
            <a:off x="7164288" y="404664"/>
            <a:ext cx="1872208" cy="5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Множество ефекти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Поставяне на ефекти за повече </a:t>
            </a:r>
            <a:r>
              <a:rPr lang="en-US" dirty="0"/>
              <a:t>CSS</a:t>
            </a:r>
            <a:r>
              <a:rPr lang="bg-BG" dirty="0"/>
              <a:t> свойства – с запетая се изброяват</a:t>
            </a:r>
          </a:p>
          <a:p>
            <a:r>
              <a:rPr lang="bg-BG" dirty="0"/>
              <a:t> </a:t>
            </a:r>
            <a:r>
              <a:rPr lang="bg-BG" b="1" dirty="0"/>
              <a:t>Пример. </a:t>
            </a:r>
            <a:r>
              <a:rPr lang="bg-BG" dirty="0"/>
              <a:t>Поставяне на ефекти за </a:t>
            </a:r>
            <a:r>
              <a:rPr lang="en-US" dirty="0"/>
              <a:t>width, height </a:t>
            </a:r>
            <a:r>
              <a:rPr lang="bg-BG" dirty="0"/>
              <a:t>и </a:t>
            </a:r>
            <a:r>
              <a:rPr lang="en-US" dirty="0"/>
              <a:t>transformation</a:t>
            </a:r>
            <a:r>
              <a:rPr lang="bg-BG" dirty="0"/>
              <a:t>, които се осъществяват едновременно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-transition: width 2s, height 2s,-webkit-transform 2s;  /* For Safari 3.1 to 6.0 */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>
                <a:solidFill>
                  <a:srgbClr val="C00000"/>
                </a:solidFill>
              </a:rPr>
              <a:t> transition: width 2s, height 2s, transform 2s;</a:t>
            </a:r>
            <a:br>
              <a:rPr lang="en-US" dirty="0"/>
            </a:br>
            <a:r>
              <a:rPr lang="en-US" dirty="0"/>
              <a:t>} </a:t>
            </a:r>
            <a:endParaRPr lang="bg-BG" dirty="0"/>
          </a:p>
          <a:p>
            <a:pPr>
              <a:buNone/>
            </a:pPr>
            <a:r>
              <a:rPr lang="en-US" dirty="0" err="1"/>
              <a:t>div:hover</a:t>
            </a:r>
            <a:r>
              <a:rPr lang="en-US" dirty="0"/>
              <a:t> {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width: 200px;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</a:rPr>
              <a:t>    height: 200px;</a:t>
            </a:r>
          </a:p>
          <a:p>
            <a:pPr>
              <a:buNone/>
            </a:pPr>
            <a:r>
              <a:rPr lang="en-US" dirty="0"/>
              <a:t>    -</a:t>
            </a:r>
            <a:r>
              <a:rPr lang="en-US" dirty="0" err="1"/>
              <a:t>webkit</a:t>
            </a:r>
            <a:r>
              <a:rPr lang="en-US" dirty="0"/>
              <a:t>-transform: rotate(180deg); /* Chrome, Safari, Opera */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transform: rotate(180deg);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97" t="47338" r="38931" b="34673"/>
          <a:stretch>
            <a:fillRect/>
          </a:stretch>
        </p:blipFill>
        <p:spPr bwMode="auto">
          <a:xfrm>
            <a:off x="539552" y="548680"/>
            <a:ext cx="572965" cy="66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69" t="47189" r="30383" b="23140"/>
          <a:stretch>
            <a:fillRect/>
          </a:stretch>
        </p:blipFill>
        <p:spPr bwMode="auto">
          <a:xfrm>
            <a:off x="7740352" y="188640"/>
            <a:ext cx="1086876" cy="110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Множество ефекти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661248"/>
          </a:xfrm>
        </p:spPr>
        <p:txBody>
          <a:bodyPr>
            <a:normAutofit fontScale="55000" lnSpcReduction="20000"/>
          </a:bodyPr>
          <a:lstStyle/>
          <a:p>
            <a:r>
              <a:rPr lang="bg-BG" b="1" dirty="0"/>
              <a:t>Пример. </a:t>
            </a:r>
            <a:r>
              <a:rPr lang="bg-BG" dirty="0"/>
              <a:t>Използване на 4 свойства за определяне на ефект</a:t>
            </a:r>
            <a:endParaRPr lang="en-US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/* For Safari 3.1 to 6.0 */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-transition-property: width;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-transition-duration: 1s;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-transition-timing-function: linear;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-transition-delay: 2s;</a:t>
            </a:r>
            <a:br>
              <a:rPr lang="en-US" dirty="0"/>
            </a:br>
            <a:r>
              <a:rPr lang="en-US" dirty="0"/>
              <a:t>    /* Standard syntax */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>
                <a:solidFill>
                  <a:srgbClr val="C00000"/>
                </a:solidFill>
              </a:rPr>
              <a:t> transition-property: width;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- ефекта е на това свойство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transition-duration: 1s;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- продължителност на ефекта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transition-timing-function: linear;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- функция за скоростта на ефекта (линейна – от началото до края скоростта е еднаква)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transition-delay: 2s;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- ефекта започва с това забавяне</a:t>
            </a:r>
            <a:br>
              <a:rPr lang="en-US" dirty="0"/>
            </a:br>
            <a:r>
              <a:rPr lang="en-US" dirty="0"/>
              <a:t>} </a:t>
            </a:r>
            <a:endParaRPr lang="bg-BG" dirty="0"/>
          </a:p>
          <a:p>
            <a:pPr>
              <a:buNone/>
            </a:pPr>
            <a:r>
              <a:rPr lang="en-US" dirty="0" err="1"/>
              <a:t>div:hover</a:t>
            </a:r>
            <a:r>
              <a:rPr lang="en-US" dirty="0"/>
              <a:t> {</a:t>
            </a:r>
          </a:p>
          <a:p>
            <a:pPr>
              <a:buNone/>
            </a:pPr>
            <a:r>
              <a:rPr lang="en-US" dirty="0"/>
              <a:t>    width: 200px;</a:t>
            </a:r>
          </a:p>
          <a:p>
            <a:pPr>
              <a:buNone/>
            </a:pPr>
            <a:r>
              <a:rPr lang="en-US" dirty="0"/>
              <a:t>}</a:t>
            </a:r>
            <a:endParaRPr lang="bg-BG" dirty="0"/>
          </a:p>
          <a:p>
            <a:pPr>
              <a:buNone/>
            </a:pPr>
            <a:endParaRPr lang="en-US" dirty="0"/>
          </a:p>
          <a:p>
            <a:r>
              <a:rPr lang="bg-BG" b="1" dirty="0"/>
              <a:t>Пример. </a:t>
            </a:r>
            <a:r>
              <a:rPr lang="bg-BG" dirty="0"/>
              <a:t>Същото действие, но с използване само на едно свойство</a:t>
            </a:r>
            <a:endParaRPr lang="en-US" dirty="0"/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-</a:t>
            </a:r>
            <a:r>
              <a:rPr lang="en-US" dirty="0" err="1"/>
              <a:t>webkit</a:t>
            </a:r>
            <a:r>
              <a:rPr lang="en-US" dirty="0"/>
              <a:t>-transition: width 1s linear 2s; /* For Safari 3.1 to 6.0 */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transition: width 1s linear 2s;</a:t>
            </a:r>
            <a:br>
              <a:rPr lang="en-US" dirty="0"/>
            </a:br>
            <a:r>
              <a:rPr lang="en-US" dirty="0"/>
              <a:t>}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bg-BG" sz="1600" dirty="0"/>
              <a:t>Създаване на анимации, които да заменят </a:t>
            </a:r>
            <a:r>
              <a:rPr lang="en-US" sz="1600" dirty="0"/>
              <a:t>Flash </a:t>
            </a:r>
            <a:r>
              <a:rPr lang="bg-BG" sz="1600" dirty="0"/>
              <a:t>анимациите</a:t>
            </a:r>
            <a:r>
              <a:rPr lang="en-US" sz="1600" dirty="0"/>
              <a:t>, </a:t>
            </a:r>
            <a:r>
              <a:rPr lang="bg-BG" sz="1600" dirty="0"/>
              <a:t>анимираните изображения и кодовете на </a:t>
            </a:r>
            <a:r>
              <a:rPr lang="en-US" sz="1600" dirty="0"/>
              <a:t>JavaScript</a:t>
            </a:r>
            <a:endParaRPr lang="bg-BG" sz="1600" dirty="0"/>
          </a:p>
          <a:p>
            <a:r>
              <a:rPr lang="bg-BG" sz="1600" dirty="0"/>
              <a:t>За елементите постепенно се променя един стил в друг</a:t>
            </a:r>
            <a:endParaRPr lang="en-US" sz="1600" dirty="0"/>
          </a:p>
          <a:p>
            <a:r>
              <a:rPr lang="bg-BG" sz="1600" dirty="0"/>
              <a:t>В правилото </a:t>
            </a:r>
            <a:r>
              <a:rPr lang="en-US" sz="1600" dirty="0">
                <a:solidFill>
                  <a:srgbClr val="C00000"/>
                </a:solidFill>
              </a:rPr>
              <a:t>@</a:t>
            </a:r>
            <a:r>
              <a:rPr lang="en-US" sz="1600" dirty="0" err="1">
                <a:solidFill>
                  <a:srgbClr val="C00000"/>
                </a:solidFill>
              </a:rPr>
              <a:t>keyframes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bg-BG" sz="1600" dirty="0"/>
              <a:t>се създава анимацията – определя се </a:t>
            </a:r>
            <a:r>
              <a:rPr lang="en-US" sz="1600" dirty="0"/>
              <a:t>CSS </a:t>
            </a:r>
            <a:r>
              <a:rPr lang="bg-BG" sz="1600" dirty="0"/>
              <a:t>стил и анимацията постепенно ще смени текущия стил с новия</a:t>
            </a:r>
          </a:p>
          <a:p>
            <a:r>
              <a:rPr lang="bg-BG" sz="1600" dirty="0"/>
              <a:t>Анимацията трябва да се свърже със селектор, иначе няма да има никакъв ефект – определят се поне име и продължителност на анимацията (продължителност =0 е по подразбиране и няма да има ефект)</a:t>
            </a:r>
          </a:p>
          <a:p>
            <a:r>
              <a:rPr lang="bg-BG" sz="1600" b="1" dirty="0"/>
              <a:t>Пример. </a:t>
            </a:r>
            <a:r>
              <a:rPr lang="bg-BG" sz="1600" dirty="0"/>
              <a:t>Свързване на анимацията </a:t>
            </a:r>
            <a:r>
              <a:rPr lang="en-US" sz="1600" dirty="0"/>
              <a:t>"</a:t>
            </a:r>
            <a:r>
              <a:rPr lang="en-US" sz="1600" dirty="0" err="1"/>
              <a:t>myfirst</a:t>
            </a:r>
            <a:r>
              <a:rPr lang="en-US" sz="1600" dirty="0"/>
              <a:t>" </a:t>
            </a:r>
            <a:r>
              <a:rPr lang="bg-BG" sz="1600" dirty="0"/>
              <a:t> (с продължителност 5 секунди) с елемент </a:t>
            </a:r>
            <a:r>
              <a:rPr lang="en-US" sz="1600" dirty="0"/>
              <a:t>div</a:t>
            </a:r>
            <a:r>
              <a:rPr lang="bg-BG" sz="1600" dirty="0"/>
              <a:t>. Цвета на фона на </a:t>
            </a:r>
            <a:r>
              <a:rPr lang="en-US" sz="1600" dirty="0"/>
              <a:t>div </a:t>
            </a:r>
            <a:r>
              <a:rPr lang="bg-BG" sz="1600" dirty="0"/>
              <a:t>елемента се променя постепенно от червен в жълт</a:t>
            </a:r>
            <a:r>
              <a:rPr lang="en-US" sz="1600" dirty="0"/>
              <a:t> </a:t>
            </a:r>
            <a:endParaRPr lang="en-US" sz="1600" b="1" dirty="0"/>
          </a:p>
          <a:p>
            <a:pPr>
              <a:buNone/>
            </a:pPr>
            <a:r>
              <a:rPr lang="en-US" sz="1600" dirty="0"/>
              <a:t>div {</a:t>
            </a:r>
            <a:br>
              <a:rPr lang="en-US" sz="1600" dirty="0"/>
            </a:br>
            <a:r>
              <a:rPr lang="en-US" sz="1600" dirty="0"/>
              <a:t>    -</a:t>
            </a:r>
            <a:r>
              <a:rPr lang="en-US" sz="1600" dirty="0" err="1"/>
              <a:t>webkit</a:t>
            </a:r>
            <a:r>
              <a:rPr lang="en-US" sz="1600" dirty="0"/>
              <a:t>-animation: </a:t>
            </a:r>
            <a:r>
              <a:rPr lang="en-US" sz="1600" dirty="0" err="1"/>
              <a:t>myfirst</a:t>
            </a:r>
            <a:r>
              <a:rPr lang="en-US" sz="1600" dirty="0"/>
              <a:t> 5s; /* Chrome, Safari, Opera */</a:t>
            </a:r>
            <a:br>
              <a:rPr lang="en-US" sz="1600" dirty="0"/>
            </a:br>
            <a:r>
              <a:rPr lang="en-US" sz="1600" dirty="0"/>
              <a:t>    </a:t>
            </a:r>
            <a:r>
              <a:rPr lang="en-US" sz="1600" dirty="0">
                <a:solidFill>
                  <a:srgbClr val="C00000"/>
                </a:solidFill>
              </a:rPr>
              <a:t>animation: </a:t>
            </a:r>
            <a:r>
              <a:rPr lang="en-US" sz="1600" dirty="0" err="1">
                <a:solidFill>
                  <a:srgbClr val="C00000"/>
                </a:solidFill>
              </a:rPr>
              <a:t>myfirst</a:t>
            </a:r>
            <a:r>
              <a:rPr lang="en-US" sz="1600" dirty="0">
                <a:solidFill>
                  <a:srgbClr val="C00000"/>
                </a:solidFill>
              </a:rPr>
              <a:t> 5s;</a:t>
            </a:r>
            <a:endParaRPr lang="bg-BG" sz="1600" dirty="0"/>
          </a:p>
          <a:p>
            <a:pPr>
              <a:buNone/>
            </a:pPr>
            <a:r>
              <a:rPr lang="en-US" sz="1600" dirty="0"/>
              <a:t>}</a:t>
            </a:r>
            <a:endParaRPr lang="bg-BG" sz="1600" dirty="0"/>
          </a:p>
          <a:p>
            <a:pPr>
              <a:buNone/>
            </a:pPr>
            <a:r>
              <a:rPr lang="en-US" sz="1600" dirty="0"/>
              <a:t>@-</a:t>
            </a:r>
            <a:r>
              <a:rPr lang="en-US" sz="1600" dirty="0" err="1"/>
              <a:t>webkit-keyframes</a:t>
            </a:r>
            <a:r>
              <a:rPr lang="en-US" sz="1600" dirty="0"/>
              <a:t> </a:t>
            </a:r>
            <a:r>
              <a:rPr lang="en-US" sz="1600" dirty="0" err="1"/>
              <a:t>myfirst</a:t>
            </a:r>
            <a:r>
              <a:rPr lang="en-US" sz="1600" dirty="0"/>
              <a:t> {</a:t>
            </a:r>
            <a:r>
              <a:rPr lang="bg-BG" sz="1600" dirty="0"/>
              <a:t> 	</a:t>
            </a:r>
            <a:r>
              <a:rPr lang="en-US" sz="1600" dirty="0"/>
              <a:t>/* Chrome, Safari, Opera */</a:t>
            </a:r>
            <a:endParaRPr lang="bg-BG" sz="1600" dirty="0"/>
          </a:p>
          <a:p>
            <a:pPr>
              <a:buNone/>
            </a:pPr>
            <a:r>
              <a:rPr lang="bg-BG" sz="1600" dirty="0"/>
              <a:t>       </a:t>
            </a:r>
            <a:r>
              <a:rPr lang="en-US" sz="1600" dirty="0"/>
              <a:t>    from {background: red;}</a:t>
            </a:r>
            <a:br>
              <a:rPr lang="en-US" sz="1600" dirty="0"/>
            </a:br>
            <a:r>
              <a:rPr lang="en-US" sz="1600" dirty="0"/>
              <a:t>    to {background: yellow;}</a:t>
            </a:r>
            <a:endParaRPr lang="bg-BG" sz="1600" dirty="0"/>
          </a:p>
          <a:p>
            <a:pPr>
              <a:buNone/>
            </a:pPr>
            <a:r>
              <a:rPr lang="en-US" sz="1600" dirty="0"/>
              <a:t>}</a:t>
            </a:r>
            <a:endParaRPr lang="bg-BG" sz="1600" dirty="0"/>
          </a:p>
          <a:p>
            <a:pPr>
              <a:buNone/>
            </a:pPr>
            <a:endParaRPr lang="bg-BG" sz="1600" dirty="0"/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</a:rPr>
              <a:t>@</a:t>
            </a:r>
            <a:r>
              <a:rPr lang="en-US" sz="1600" dirty="0" err="1">
                <a:solidFill>
                  <a:srgbClr val="C00000"/>
                </a:solidFill>
              </a:rPr>
              <a:t>keyframes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myfirst</a:t>
            </a:r>
            <a:r>
              <a:rPr lang="en-US" sz="1600" dirty="0">
                <a:solidFill>
                  <a:srgbClr val="C00000"/>
                </a:solidFill>
              </a:rPr>
              <a:t> {</a:t>
            </a:r>
            <a:r>
              <a:rPr lang="bg-BG" sz="1600" dirty="0">
                <a:solidFill>
                  <a:srgbClr val="C00000"/>
                </a:solidFill>
              </a:rPr>
              <a:t>		</a:t>
            </a:r>
            <a:r>
              <a:rPr lang="en-US" sz="1600" dirty="0"/>
              <a:t>/* Standard syntax */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from {background: red;}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to {background: yellow;}</a:t>
            </a:r>
            <a:endParaRPr lang="bg-BG" sz="1600" dirty="0"/>
          </a:p>
          <a:p>
            <a:pPr>
              <a:buNone/>
            </a:pPr>
            <a:r>
              <a:rPr lang="en-US" sz="1600" dirty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78" t="47339" r="38975" b="37039"/>
          <a:stretch>
            <a:fillRect/>
          </a:stretch>
        </p:blipFill>
        <p:spPr bwMode="auto">
          <a:xfrm>
            <a:off x="6948264" y="3717032"/>
            <a:ext cx="569155" cy="58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69" t="47476" r="39060" b="37224"/>
          <a:stretch>
            <a:fillRect/>
          </a:stretch>
        </p:blipFill>
        <p:spPr bwMode="auto">
          <a:xfrm>
            <a:off x="6948264" y="5517232"/>
            <a:ext cx="572965" cy="56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51281" t="47319" r="38806" b="37039"/>
          <a:stretch>
            <a:fillRect/>
          </a:stretch>
        </p:blipFill>
        <p:spPr bwMode="auto">
          <a:xfrm>
            <a:off x="6948264" y="4653136"/>
            <a:ext cx="588350" cy="58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>
            <a:noAutofit/>
          </a:bodyPr>
          <a:lstStyle/>
          <a:p>
            <a:r>
              <a:rPr lang="bg-BG" sz="1600" dirty="0"/>
              <a:t>Могат да се променят няколко свойства на даден елемент, колкото пъти искаме</a:t>
            </a:r>
          </a:p>
          <a:p>
            <a:r>
              <a:rPr lang="bg-BG" sz="1600" dirty="0"/>
              <a:t>Определя се кога да се случат промяните в проценти или чрез използване на ключовите думи </a:t>
            </a:r>
            <a:r>
              <a:rPr lang="en-US" sz="1600" dirty="0"/>
              <a:t>"from“</a:t>
            </a:r>
            <a:r>
              <a:rPr lang="bg-BG" sz="1600" dirty="0"/>
              <a:t> (0%)</a:t>
            </a:r>
            <a:r>
              <a:rPr lang="en-US" sz="1600" dirty="0"/>
              <a:t> </a:t>
            </a:r>
            <a:r>
              <a:rPr lang="bg-BG" sz="1600" dirty="0"/>
              <a:t>и </a:t>
            </a:r>
            <a:r>
              <a:rPr lang="en-US" sz="1600" dirty="0"/>
              <a:t>"to“</a:t>
            </a:r>
            <a:r>
              <a:rPr lang="bg-BG" sz="1600" dirty="0"/>
              <a:t> (100%)</a:t>
            </a:r>
            <a:r>
              <a:rPr lang="en-US" sz="1600" dirty="0"/>
              <a:t> </a:t>
            </a:r>
            <a:endParaRPr lang="bg-BG" sz="1600" dirty="0"/>
          </a:p>
          <a:p>
            <a:r>
              <a:rPr lang="en-US" sz="1600" dirty="0"/>
              <a:t>0% </a:t>
            </a:r>
            <a:r>
              <a:rPr lang="bg-BG" sz="1600" dirty="0"/>
              <a:t>- старта на анимацията,</a:t>
            </a:r>
            <a:r>
              <a:rPr lang="en-US" sz="1600" dirty="0"/>
              <a:t> 100% </a:t>
            </a:r>
            <a:r>
              <a:rPr lang="bg-BG" sz="1600" dirty="0"/>
              <a:t>- края на анимацията</a:t>
            </a:r>
            <a:endParaRPr lang="en-US" sz="1600" dirty="0"/>
          </a:p>
          <a:p>
            <a:r>
              <a:rPr lang="bg-BG" sz="1600" b="1" dirty="0"/>
              <a:t>Пример. </a:t>
            </a:r>
            <a:r>
              <a:rPr lang="bg-BG" sz="1600" dirty="0"/>
              <a:t>Смяна на фона, когато анимацията достигне 25%, 50% и когато приключи(=100%)</a:t>
            </a:r>
            <a:endParaRPr lang="en-US" sz="1600" dirty="0"/>
          </a:p>
          <a:p>
            <a:pPr>
              <a:buNone/>
            </a:pPr>
            <a:r>
              <a:rPr lang="en-US" sz="1400" dirty="0"/>
              <a:t>div {</a:t>
            </a:r>
          </a:p>
          <a:p>
            <a:pPr>
              <a:buNone/>
            </a:pPr>
            <a:r>
              <a:rPr lang="en-US" sz="1400" dirty="0"/>
              <a:t>    width: 100px;</a:t>
            </a:r>
          </a:p>
          <a:p>
            <a:pPr>
              <a:buNone/>
            </a:pPr>
            <a:r>
              <a:rPr lang="en-US" sz="1400" dirty="0"/>
              <a:t>    height: 100px;</a:t>
            </a:r>
          </a:p>
          <a:p>
            <a:pPr>
              <a:buNone/>
            </a:pPr>
            <a:r>
              <a:rPr lang="en-US" sz="1400" dirty="0"/>
              <a:t>    background: red;</a:t>
            </a:r>
          </a:p>
          <a:p>
            <a:pPr>
              <a:buNone/>
            </a:pPr>
            <a:r>
              <a:rPr lang="en-US" sz="1400" dirty="0"/>
              <a:t>    -</a:t>
            </a:r>
            <a:r>
              <a:rPr lang="en-US" sz="1400" dirty="0" err="1"/>
              <a:t>webkit</a:t>
            </a:r>
            <a:r>
              <a:rPr lang="en-US" sz="1400" dirty="0"/>
              <a:t>-animation: </a:t>
            </a:r>
            <a:r>
              <a:rPr lang="en-US" sz="1400" dirty="0" err="1"/>
              <a:t>myfirst</a:t>
            </a:r>
            <a:r>
              <a:rPr lang="en-US" sz="1400" dirty="0"/>
              <a:t> 5s; /* Chrome, Safari, Opera */</a:t>
            </a:r>
          </a:p>
          <a:p>
            <a:pPr>
              <a:buNone/>
            </a:pPr>
            <a:r>
              <a:rPr lang="en-US" sz="1400" dirty="0"/>
              <a:t>    </a:t>
            </a:r>
            <a:r>
              <a:rPr lang="en-US" sz="1400" dirty="0">
                <a:solidFill>
                  <a:srgbClr val="C00000"/>
                </a:solidFill>
              </a:rPr>
              <a:t>animation: </a:t>
            </a:r>
            <a:r>
              <a:rPr lang="en-US" sz="1400" dirty="0" err="1">
                <a:solidFill>
                  <a:srgbClr val="C00000"/>
                </a:solidFill>
              </a:rPr>
              <a:t>myfirst</a:t>
            </a:r>
            <a:r>
              <a:rPr lang="en-US" sz="1400" dirty="0">
                <a:solidFill>
                  <a:srgbClr val="C00000"/>
                </a:solidFill>
              </a:rPr>
              <a:t> 5s;</a:t>
            </a:r>
          </a:p>
          <a:p>
            <a:pPr>
              <a:buNone/>
            </a:pPr>
            <a:r>
              <a:rPr lang="en-US" sz="1400" dirty="0"/>
              <a:t>}</a:t>
            </a:r>
            <a:endParaRPr lang="bg-BG" sz="1400" dirty="0"/>
          </a:p>
          <a:p>
            <a:pPr>
              <a:buNone/>
            </a:pPr>
            <a:r>
              <a:rPr lang="en-US" sz="1400" dirty="0"/>
              <a:t>/* Chrome, Safari, Opera */</a:t>
            </a:r>
            <a:endParaRPr lang="bg-BG" sz="1400" dirty="0"/>
          </a:p>
          <a:p>
            <a:pPr>
              <a:buNone/>
            </a:pPr>
            <a:r>
              <a:rPr lang="en-US" sz="1400" dirty="0"/>
              <a:t>@-</a:t>
            </a:r>
            <a:r>
              <a:rPr lang="en-US" sz="1400" dirty="0" err="1"/>
              <a:t>webkit-keyframes</a:t>
            </a:r>
            <a:r>
              <a:rPr lang="en-US" sz="1400" dirty="0"/>
              <a:t> </a:t>
            </a:r>
            <a:r>
              <a:rPr lang="en-US" sz="1400" dirty="0" err="1"/>
              <a:t>myfirst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    0%   {background: red;}</a:t>
            </a:r>
            <a:br>
              <a:rPr lang="en-US" sz="1400" dirty="0"/>
            </a:br>
            <a:r>
              <a:rPr lang="en-US" sz="1400" dirty="0"/>
              <a:t>    25%  {background: yellow;}</a:t>
            </a:r>
            <a:br>
              <a:rPr lang="en-US" sz="1400" dirty="0"/>
            </a:br>
            <a:r>
              <a:rPr lang="en-US" sz="1400" dirty="0"/>
              <a:t>    50%  {background: blue;}</a:t>
            </a:r>
            <a:br>
              <a:rPr lang="en-US" sz="1400" dirty="0"/>
            </a:br>
            <a:r>
              <a:rPr lang="en-US" sz="1400" dirty="0"/>
              <a:t>    100% {background: green;}</a:t>
            </a:r>
            <a:endParaRPr lang="bg-BG" sz="1400" dirty="0"/>
          </a:p>
          <a:p>
            <a:pPr>
              <a:buNone/>
            </a:pPr>
            <a:r>
              <a:rPr lang="en-US" sz="1400" dirty="0"/>
              <a:t>}</a:t>
            </a:r>
            <a:endParaRPr lang="bg-BG" sz="1400" dirty="0"/>
          </a:p>
          <a:p>
            <a:pPr>
              <a:buNone/>
            </a:pPr>
            <a:r>
              <a:rPr lang="en-US" sz="1400" dirty="0"/>
              <a:t>/* Standard syntax */</a:t>
            </a:r>
            <a:endParaRPr lang="bg-BG" sz="1400" dirty="0"/>
          </a:p>
          <a:p>
            <a:pPr>
              <a:buNone/>
            </a:pPr>
            <a:r>
              <a:rPr lang="en-US" sz="1400" dirty="0"/>
              <a:t>@</a:t>
            </a:r>
            <a:r>
              <a:rPr lang="en-US" sz="1400" dirty="0" err="1"/>
              <a:t>keyframes</a:t>
            </a:r>
            <a:r>
              <a:rPr lang="en-US" sz="1400" dirty="0"/>
              <a:t> </a:t>
            </a:r>
            <a:r>
              <a:rPr lang="en-US" sz="1400" dirty="0" err="1"/>
              <a:t>myfirst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dirty="0">
                <a:solidFill>
                  <a:srgbClr val="C00000"/>
                </a:solidFill>
              </a:rPr>
              <a:t>  0%   {background: red;}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    25%  {background: yellow;}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    50%  {background: blue;}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    100% {background: green;}</a:t>
            </a:r>
            <a:endParaRPr lang="bg-BG" sz="14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400" dirty="0"/>
              <a:t>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733256"/>
          </a:xfrm>
        </p:spPr>
        <p:txBody>
          <a:bodyPr>
            <a:normAutofit fontScale="70000" lnSpcReduction="20000"/>
          </a:bodyPr>
          <a:lstStyle/>
          <a:p>
            <a:r>
              <a:rPr lang="bg-BG" b="1" dirty="0"/>
              <a:t>Пример. </a:t>
            </a:r>
            <a:r>
              <a:rPr lang="bg-BG" dirty="0"/>
              <a:t>Смяна на цвета на фона и на позицията, когато анимацията достигне  до </a:t>
            </a:r>
            <a:r>
              <a:rPr lang="en-US" dirty="0"/>
              <a:t>25%, 50%, 75%</a:t>
            </a:r>
            <a:r>
              <a:rPr lang="bg-BG" dirty="0"/>
              <a:t> и 100</a:t>
            </a:r>
            <a:r>
              <a:rPr lang="en-US" dirty="0"/>
              <a:t>% </a:t>
            </a:r>
            <a:r>
              <a:rPr lang="bg-BG" dirty="0"/>
              <a:t>от изпълнението си</a:t>
            </a:r>
            <a:endParaRPr lang="en-US" dirty="0"/>
          </a:p>
          <a:p>
            <a:pPr>
              <a:buNone/>
            </a:pPr>
            <a:r>
              <a:rPr lang="en-US" dirty="0"/>
              <a:t>/* Chrome, Safari, Opera */</a:t>
            </a:r>
            <a:br>
              <a:rPr lang="en-US" dirty="0"/>
            </a:br>
            <a:r>
              <a:rPr lang="en-US" dirty="0"/>
              <a:t>@-</a:t>
            </a:r>
            <a:r>
              <a:rPr lang="en-US" dirty="0" err="1"/>
              <a:t>webkit-keyframes</a:t>
            </a:r>
            <a:r>
              <a:rPr lang="en-US" dirty="0"/>
              <a:t> </a:t>
            </a:r>
            <a:r>
              <a:rPr lang="en-US" dirty="0" err="1"/>
              <a:t>myfirst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    0%   {background: red; left:0px; top:0px;}</a:t>
            </a:r>
            <a:br>
              <a:rPr lang="en-US" dirty="0"/>
            </a:br>
            <a:r>
              <a:rPr lang="en-US" dirty="0"/>
              <a:t>    25%  {background: yellow; left:200px; top:0px;}</a:t>
            </a:r>
            <a:br>
              <a:rPr lang="en-US" dirty="0"/>
            </a:br>
            <a:r>
              <a:rPr lang="en-US" dirty="0"/>
              <a:t>    50%  {background: blue; left:200px; top:200px;}</a:t>
            </a:r>
            <a:br>
              <a:rPr lang="en-US" dirty="0"/>
            </a:br>
            <a:r>
              <a:rPr lang="en-US" dirty="0"/>
              <a:t>    75%  {background: green; left:0px; top:200px;}</a:t>
            </a:r>
            <a:br>
              <a:rPr lang="en-US" dirty="0"/>
            </a:br>
            <a:r>
              <a:rPr lang="en-US" dirty="0"/>
              <a:t>    100% {background: red; left:0px; top:0px;}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/* Standard syntax */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keyframes</a:t>
            </a:r>
            <a:r>
              <a:rPr lang="en-US" dirty="0"/>
              <a:t> </a:t>
            </a:r>
            <a:r>
              <a:rPr lang="en-US" dirty="0" err="1"/>
              <a:t>myfirst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0%   {background: red; left:0px; top:0px;}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25%  {background: yellow; left:200px; top:0px;}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50%  {background: blue; left:200px; top:200px;}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75%  {background: green; left:0px; top:200px;}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    100% {background: red; left:0px; top:0px;}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bg-BG" dirty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8640"/>
            <a:ext cx="9144000" cy="6669360"/>
          </a:xfrm>
        </p:spPr>
        <p:txBody>
          <a:bodyPr>
            <a:noAutofit/>
          </a:bodyPr>
          <a:lstStyle/>
          <a:p>
            <a:r>
              <a:rPr lang="bg-BG" sz="1500" b="1" dirty="0"/>
              <a:t>Пример. </a:t>
            </a:r>
            <a:r>
              <a:rPr lang="bg-BG" sz="1500" dirty="0"/>
              <a:t>Изпозване на 7 свойства</a:t>
            </a:r>
            <a:endParaRPr lang="en-US" sz="1500" dirty="0"/>
          </a:p>
          <a:p>
            <a:pPr>
              <a:buNone/>
            </a:pPr>
            <a:r>
              <a:rPr lang="en-US" sz="1500" dirty="0"/>
              <a:t>div {</a:t>
            </a:r>
            <a:br>
              <a:rPr lang="en-US" sz="1500" dirty="0"/>
            </a:br>
            <a:r>
              <a:rPr lang="en-US" sz="1500" dirty="0"/>
              <a:t>    /* Chrome, Safari, Opera */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-animation-name: </a:t>
            </a:r>
            <a:r>
              <a:rPr lang="en-US" sz="1500" dirty="0" err="1"/>
              <a:t>myfirst</a:t>
            </a:r>
            <a:r>
              <a:rPr lang="en-US" sz="1500" dirty="0"/>
              <a:t>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-animation-duration: 5s;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-animation-timing-function: linear;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-animation-delay: 2s;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-animation-iteration-count: infinite;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-animation-direction: alternate;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-animation-play-state: running;</a:t>
            </a:r>
            <a:br>
              <a:rPr lang="en-US" sz="1500" dirty="0"/>
            </a:br>
            <a:r>
              <a:rPr lang="en-US" sz="1500" dirty="0"/>
              <a:t>    /* Standard syntax */</a:t>
            </a:r>
            <a:br>
              <a:rPr lang="en-US" sz="1500" dirty="0"/>
            </a:br>
            <a:r>
              <a:rPr lang="en-US" sz="1500" dirty="0"/>
              <a:t>    </a:t>
            </a:r>
            <a:r>
              <a:rPr lang="en-US" sz="1500" dirty="0">
                <a:solidFill>
                  <a:srgbClr val="C00000"/>
                </a:solidFill>
              </a:rPr>
              <a:t>animation-name: </a:t>
            </a:r>
            <a:r>
              <a:rPr lang="en-US" sz="1500" dirty="0" err="1">
                <a:solidFill>
                  <a:srgbClr val="C00000"/>
                </a:solidFill>
              </a:rPr>
              <a:t>myfirst</a:t>
            </a:r>
            <a:r>
              <a:rPr lang="en-US" sz="1500" dirty="0">
                <a:solidFill>
                  <a:srgbClr val="C00000"/>
                </a:solidFill>
              </a:rPr>
              <a:t>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име на анимацията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animation-duration: 5s;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продължителност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animation-timing-function: linear;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функция на скоростта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animation-delay: 2s;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забавяне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animation-iteration-count: infinite;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броя на повтаряне на анимацията (безкрайно)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animation-direction: alternate;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посока на изпълнение (алтернативна- напред, после назад, после пак напред, ...)</a:t>
            </a:r>
            <a:br>
              <a:rPr lang="en-US" sz="1500" dirty="0">
                <a:solidFill>
                  <a:srgbClr val="C00000"/>
                </a:solidFill>
              </a:rPr>
            </a:br>
            <a:r>
              <a:rPr lang="en-US" sz="1500" dirty="0">
                <a:solidFill>
                  <a:srgbClr val="C00000"/>
                </a:solidFill>
              </a:rPr>
              <a:t>    animation-play-state: running;</a:t>
            </a:r>
            <a:r>
              <a:rPr lang="bg-BG" sz="1500" dirty="0">
                <a:solidFill>
                  <a:srgbClr val="C00000"/>
                </a:solidFill>
              </a:rPr>
              <a:t> </a:t>
            </a:r>
            <a:r>
              <a:rPr lang="bg-BG" sz="1500" dirty="0"/>
              <a:t>- състояние (анимира се или е в пауза)</a:t>
            </a:r>
            <a:br>
              <a:rPr lang="en-US" sz="1500" dirty="0"/>
            </a:br>
            <a:r>
              <a:rPr lang="en-US" sz="1500" dirty="0"/>
              <a:t>}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animation-fill-mode</a:t>
            </a:r>
            <a:r>
              <a:rPr lang="en-US" sz="1500" dirty="0"/>
              <a:t> </a:t>
            </a:r>
            <a:r>
              <a:rPr lang="bg-BG" sz="1500" dirty="0"/>
              <a:t>– определя какъв стил ще се прилага, ако анимацията е спряла (поради край или забавяне)</a:t>
            </a:r>
            <a:endParaRPr lang="bg-BG" sz="1500" b="1" dirty="0"/>
          </a:p>
          <a:p>
            <a:endParaRPr lang="bg-BG" sz="1500" b="1" dirty="0"/>
          </a:p>
          <a:p>
            <a:r>
              <a:rPr lang="bg-BG" sz="1500" b="1" dirty="0"/>
              <a:t>Пример. </a:t>
            </a:r>
            <a:r>
              <a:rPr lang="bg-BG" sz="1500" dirty="0"/>
              <a:t>Същия пример с едно съкратено свойство</a:t>
            </a:r>
            <a:endParaRPr lang="en-US" sz="1500" dirty="0"/>
          </a:p>
          <a:p>
            <a:pPr>
              <a:buNone/>
            </a:pPr>
            <a:r>
              <a:rPr lang="en-US" sz="1500" dirty="0"/>
              <a:t>div {</a:t>
            </a:r>
            <a:br>
              <a:rPr lang="en-US" sz="1500" dirty="0"/>
            </a:br>
            <a:r>
              <a:rPr lang="en-US" sz="1500" dirty="0"/>
              <a:t>    -</a:t>
            </a:r>
            <a:r>
              <a:rPr lang="en-US" sz="1500" dirty="0" err="1"/>
              <a:t>webkit</a:t>
            </a:r>
            <a:r>
              <a:rPr lang="en-US" sz="1500" dirty="0"/>
              <a:t>-animation: </a:t>
            </a:r>
            <a:r>
              <a:rPr lang="en-US" sz="1500" dirty="0" err="1"/>
              <a:t>myfirst</a:t>
            </a:r>
            <a:r>
              <a:rPr lang="en-US" sz="1500" dirty="0"/>
              <a:t> 5s linear 2s infinite alternate; /* Chrome, Safari, Opera */</a:t>
            </a:r>
            <a:br>
              <a:rPr lang="en-US" sz="1500" dirty="0"/>
            </a:br>
            <a:r>
              <a:rPr lang="en-US" sz="1500" dirty="0"/>
              <a:t>    </a:t>
            </a:r>
            <a:r>
              <a:rPr lang="en-US" sz="1500" dirty="0">
                <a:solidFill>
                  <a:srgbClr val="C00000"/>
                </a:solidFill>
              </a:rPr>
              <a:t>animation: </a:t>
            </a:r>
            <a:r>
              <a:rPr lang="en-US" sz="1500" dirty="0" err="1">
                <a:solidFill>
                  <a:srgbClr val="C00000"/>
                </a:solidFill>
              </a:rPr>
              <a:t>myfirst</a:t>
            </a:r>
            <a:r>
              <a:rPr lang="en-US" sz="1500" dirty="0">
                <a:solidFill>
                  <a:srgbClr val="C00000"/>
                </a:solidFill>
              </a:rPr>
              <a:t> 5s linear 2s infinite alternate;</a:t>
            </a:r>
            <a:r>
              <a:rPr lang="en-US" sz="1500" dirty="0"/>
              <a:t> /* Standard syntax */</a:t>
            </a:r>
            <a:br>
              <a:rPr lang="en-US" sz="1500" dirty="0"/>
            </a:br>
            <a:r>
              <a:rPr lang="en-US" sz="1500" dirty="0"/>
              <a:t>}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B67-880A-4A84-98FD-68CB827D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0A4-F872-431F-9640-F56C8CF2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579296" cy="57466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sz="2400" b="1" dirty="0"/>
              <a:t>Селектор - наследник</a:t>
            </a:r>
            <a:endParaRPr lang="en-US" sz="2400" b="1" dirty="0"/>
          </a:p>
          <a:p>
            <a:r>
              <a:rPr lang="ru-RU" sz="2400" dirty="0"/>
              <a:t>Селекторът съвпада с всички елементи, които са потомци на определен елемент</a:t>
            </a:r>
          </a:p>
          <a:p>
            <a:r>
              <a:rPr lang="ru-RU" sz="2400" dirty="0"/>
              <a:t>Пример. Всички елементи &lt;p&gt; в &lt;div&gt; елементите: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div p </a:t>
            </a:r>
            <a:r>
              <a:rPr lang="en-US" sz="2400" dirty="0">
                <a:solidFill>
                  <a:srgbClr val="002060"/>
                </a:solidFill>
              </a:rPr>
              <a:t>{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   background-color: yellow;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}</a:t>
            </a:r>
            <a:endParaRPr lang="bg-BG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  &lt;p&gt;Paragraph 1 in the div.&lt;/p&gt;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  &lt;p&gt;Paragraph 2 in the div.&lt;/p&gt;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  &lt;span&gt;&lt;p&gt;Paragraph 3 in the div.&lt;/p&gt;&lt;/span&gt;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</a:rPr>
              <a:t>&lt;/div&gt;</a:t>
            </a:r>
            <a:endParaRPr lang="bg-BG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bg-BG" sz="2400" b="1" dirty="0"/>
              <a:t>Селектор-дете</a:t>
            </a:r>
          </a:p>
          <a:p>
            <a:r>
              <a:rPr lang="ru-RU" sz="2400" dirty="0"/>
              <a:t>Селекторът избира всички елементи, които са непосредствените деца на определен елемент</a:t>
            </a:r>
          </a:p>
          <a:p>
            <a:r>
              <a:rPr lang="ru-RU" sz="2400" dirty="0"/>
              <a:t>Пример. Всички &lt;p&gt; елементи, които са непосредствени деца на &lt;div&gt; елемент: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div &gt; p </a:t>
            </a:r>
            <a:r>
              <a:rPr lang="en-US" sz="2400" dirty="0">
                <a:solidFill>
                  <a:srgbClr val="002060"/>
                </a:solidFill>
              </a:rPr>
              <a:t>{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   background-color: yellow;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}</a:t>
            </a:r>
            <a:endParaRPr lang="bg-BG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bg-BG" sz="21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36BF-E0F6-4C8F-90A2-E0ED175C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</a:t>
            </a:fld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09C0-08A0-4639-BC4F-47D8CD3535CB}"/>
              </a:ext>
            </a:extLst>
          </p:cNvPr>
          <p:cNvPicPr/>
          <p:nvPr/>
        </p:nvPicPr>
        <p:blipFill rotWithShape="1">
          <a:blip r:embed="rId2"/>
          <a:srcRect l="50265" t="19792" r="35626" b="69626"/>
          <a:stretch/>
        </p:blipFill>
        <p:spPr bwMode="auto">
          <a:xfrm>
            <a:off x="6048152" y="3140968"/>
            <a:ext cx="2638648" cy="819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3E2B1-6F67-4176-A5DE-941A27F7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52" y="5585789"/>
            <a:ext cx="2638648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0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90E9-732B-44C1-AEC9-BDBC7DE5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8A62-9569-4B15-B442-910907F5A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27384"/>
            <a:ext cx="9144000" cy="688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b="1" dirty="0"/>
              <a:t>Селектор - съсед</a:t>
            </a:r>
          </a:p>
          <a:p>
            <a:r>
              <a:rPr lang="ru-RU" sz="1600" dirty="0"/>
              <a:t>Селекторът избира всички елементи, които са съседни братя и сестри на определен елемент</a:t>
            </a:r>
          </a:p>
          <a:p>
            <a:r>
              <a:rPr lang="ru-RU" sz="1600" dirty="0"/>
              <a:t>"съседни" означава "непосредствено след"</a:t>
            </a:r>
          </a:p>
          <a:p>
            <a:r>
              <a:rPr lang="ru-RU" sz="1600" dirty="0"/>
              <a:t>Пример. Всички елементи &lt;p&gt;, които се поставят непосредствено след елементите &lt;div&gt;: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div + p {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    background-color: yellow;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}</a:t>
            </a:r>
            <a:endParaRPr lang="bg-BG" sz="1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1 in the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2 in the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3. Not in a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4. Not in a div.&lt;/p&gt;</a:t>
            </a:r>
            <a:endParaRPr lang="bg-BG" sz="1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600" b="1" dirty="0"/>
              <a:t>Селектор - общ</a:t>
            </a:r>
          </a:p>
          <a:p>
            <a:r>
              <a:rPr lang="ru-RU" sz="1600" dirty="0"/>
              <a:t>Селекторът избира всички елементи, които са братя и сестри на определен елемент</a:t>
            </a:r>
          </a:p>
          <a:p>
            <a:r>
              <a:rPr lang="ru-RU" sz="1600" dirty="0"/>
              <a:t>Пример. Всички &lt;p&gt; елементи, които са братя и сестри на &lt;div&gt; елементи: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div ~ p {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    background-color: yellow;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}</a:t>
            </a:r>
            <a:endParaRPr lang="bg-BG" sz="1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1.&lt;/p&gt;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&lt;code&gt;Some code.&lt;/code&gt;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2.&lt;/p&gt;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3.&lt;/p&gt;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&lt;code&gt;Some code.&lt;/code&gt;</a:t>
            </a:r>
            <a:r>
              <a:rPr lang="bg-BG" sz="1400" dirty="0">
                <a:solidFill>
                  <a:srgbClr val="002060"/>
                </a:solidFill>
              </a:rPr>
              <a:t>   </a:t>
            </a:r>
            <a:r>
              <a:rPr lang="en-US" sz="1400" dirty="0">
                <a:solidFill>
                  <a:srgbClr val="002060"/>
                </a:solidFill>
              </a:rPr>
              <a:t>&lt;p&gt;Paragraph 4.&lt;/p&gt;</a:t>
            </a:r>
            <a:endParaRPr lang="bg-BG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2D9D7-B625-4A73-A14A-6E13B237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5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6631-D527-48EE-9B4D-BD1084126853}"/>
              </a:ext>
            </a:extLst>
          </p:cNvPr>
          <p:cNvPicPr/>
          <p:nvPr/>
        </p:nvPicPr>
        <p:blipFill rotWithShape="1">
          <a:blip r:embed="rId2"/>
          <a:srcRect l="50265" t="19989" r="32870" b="66686"/>
          <a:stretch/>
        </p:blipFill>
        <p:spPr bwMode="auto">
          <a:xfrm>
            <a:off x="5553480" y="2564904"/>
            <a:ext cx="2466975" cy="64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80975-CA80-4302-A03C-1AC519A5E5C8}"/>
              </a:ext>
            </a:extLst>
          </p:cNvPr>
          <p:cNvPicPr/>
          <p:nvPr/>
        </p:nvPicPr>
        <p:blipFill rotWithShape="1">
          <a:blip r:embed="rId3"/>
          <a:srcRect l="50155" t="19989" r="36066" b="59827"/>
          <a:stretch/>
        </p:blipFill>
        <p:spPr bwMode="auto">
          <a:xfrm>
            <a:off x="6786968" y="5661248"/>
            <a:ext cx="1549003" cy="948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25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94F5-C30A-41E6-8988-3697CDEA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64097"/>
          </a:xfrm>
        </p:spPr>
        <p:txBody>
          <a:bodyPr>
            <a:normAutofit/>
          </a:bodyPr>
          <a:lstStyle/>
          <a:p>
            <a:r>
              <a:rPr lang="en-US" b="1" dirty="0"/>
              <a:t>CSS – </a:t>
            </a:r>
            <a:r>
              <a:rPr lang="bg-BG" b="1" dirty="0"/>
              <a:t>псевдо-класове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EFB3-4201-462B-85B7-0997974B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4"/>
            <a:ext cx="4644008" cy="60932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•Pseudo-classes </a:t>
            </a:r>
            <a:r>
              <a:rPr lang="bg-BG" sz="5600" dirty="0"/>
              <a:t>се използват за да се добавят специални ефекти на някои селектори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selector:pseudo-class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Класовете могат да се използват с </a:t>
            </a:r>
            <a:r>
              <a:rPr lang="en-US" sz="5600" dirty="0"/>
              <a:t>pseudo-classes: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selector.class:pseudo-class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•Anchor Pseudo-classes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Хипервръзките могат да се показват по различен начин: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a:link </a:t>
            </a:r>
            <a:r>
              <a:rPr lang="en-US" sz="5600" dirty="0"/>
              <a:t>{color:#FF0000;}      /* unvisited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a:visited </a:t>
            </a:r>
            <a:r>
              <a:rPr lang="en-US" sz="5600" dirty="0"/>
              <a:t>{color:#00FF00;}  /* visited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a:hover </a:t>
            </a:r>
            <a:r>
              <a:rPr lang="en-US" sz="5600" dirty="0"/>
              <a:t>{color:#FF00FF;}  /* mouse over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a:active </a:t>
            </a:r>
            <a:r>
              <a:rPr lang="en-US" sz="5600" dirty="0"/>
              <a:t>{color:#0000FF;}  /* selected link */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Името на </a:t>
            </a:r>
            <a:r>
              <a:rPr lang="en-US" sz="5600" dirty="0"/>
              <a:t>pseudo-class </a:t>
            </a:r>
            <a:r>
              <a:rPr lang="bg-BG" sz="5600" dirty="0"/>
              <a:t>не е </a:t>
            </a:r>
            <a:r>
              <a:rPr lang="en-US" sz="5600" dirty="0"/>
              <a:t>case-sensitive</a:t>
            </a:r>
          </a:p>
          <a:p>
            <a:pPr marL="0" indent="0">
              <a:buNone/>
            </a:pPr>
            <a:r>
              <a:rPr lang="en-US" sz="5600" dirty="0"/>
              <a:t>•Pseudo-classes </a:t>
            </a:r>
            <a:r>
              <a:rPr lang="bg-BG" sz="5600" dirty="0"/>
              <a:t>и класове</a:t>
            </a:r>
          </a:p>
          <a:p>
            <a:pPr marL="0" indent="0">
              <a:buNone/>
            </a:pPr>
            <a:r>
              <a:rPr lang="en-US" sz="5600" dirty="0" err="1"/>
              <a:t>a.red:visited</a:t>
            </a:r>
            <a:r>
              <a:rPr lang="en-US" sz="5600" dirty="0"/>
              <a:t> {color:#FF0000;}</a:t>
            </a:r>
            <a:br>
              <a:rPr lang="en-US" sz="5600" dirty="0"/>
            </a:br>
            <a:r>
              <a:rPr lang="en-US" sz="5600" dirty="0"/>
              <a:t>&lt;a class="red" </a:t>
            </a:r>
            <a:r>
              <a:rPr lang="en-US" sz="5600" dirty="0" err="1"/>
              <a:t>href</a:t>
            </a:r>
            <a:r>
              <a:rPr lang="en-US" sz="5600" dirty="0"/>
              <a:t>="css_syntax.asp"&gt;CSS Syntax&lt;/a&gt;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:first-child </a:t>
            </a:r>
            <a:r>
              <a:rPr lang="en-US" sz="5600" dirty="0"/>
              <a:t>Pseudo-class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Съответства на специфичен елемент, който е първо дете на друг елемент</a:t>
            </a:r>
          </a:p>
          <a:p>
            <a:pPr marL="0" indent="0">
              <a:buNone/>
            </a:pPr>
            <a:r>
              <a:rPr lang="bg-BG" sz="5600" dirty="0"/>
              <a:t>•Съответствие на селектора с първия &lt;</a:t>
            </a:r>
            <a:r>
              <a:rPr lang="en-US" sz="5600" dirty="0"/>
              <a:t>p&gt;, </a:t>
            </a:r>
            <a:r>
              <a:rPr lang="bg-BG" sz="5600" dirty="0"/>
              <a:t>който е първо дете на всеки елемент: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p:first-child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endParaRPr lang="bg-BG" sz="5600" dirty="0"/>
          </a:p>
          <a:p>
            <a:pPr marL="0" indent="0">
              <a:buNone/>
            </a:pPr>
            <a:r>
              <a:rPr lang="en-US" sz="5600" dirty="0"/>
              <a:t>&lt;body&gt;</a:t>
            </a:r>
            <a:br>
              <a:rPr lang="en-US" sz="5600" dirty="0"/>
            </a:br>
            <a:r>
              <a:rPr lang="en-US" sz="5600" dirty="0"/>
              <a:t>&lt;p&gt;I am a strong man.&lt;/p&gt; </a:t>
            </a:r>
            <a:br>
              <a:rPr lang="bg-BG" sz="5600" dirty="0"/>
            </a:br>
            <a:r>
              <a:rPr lang="bg-BG" sz="5600" dirty="0"/>
              <a:t>&lt;</a:t>
            </a:r>
            <a:r>
              <a:rPr lang="en-US" sz="5600" dirty="0"/>
              <a:t>p&gt;I am a strong man.&lt;/p&gt; </a:t>
            </a:r>
            <a:br>
              <a:rPr lang="bg-BG" sz="5600" dirty="0"/>
            </a:br>
            <a:r>
              <a:rPr lang="en-US" sz="5600" dirty="0"/>
              <a:t>&lt;/body&gt;</a:t>
            </a:r>
          </a:p>
          <a:p>
            <a:pPr marL="0" indent="0">
              <a:buNone/>
            </a:pPr>
            <a:endParaRPr lang="bg-BG" sz="5600" dirty="0"/>
          </a:p>
          <a:p>
            <a:pPr marL="0" indent="0">
              <a:buNone/>
            </a:pPr>
            <a:r>
              <a:rPr lang="en-US" sz="5600" dirty="0">
                <a:solidFill>
                  <a:srgbClr val="0070C0"/>
                </a:solidFill>
              </a:rPr>
              <a:t>I am a strong man.</a:t>
            </a:r>
            <a:endParaRPr lang="bg-BG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5600" dirty="0"/>
              <a:t>I am a strong man.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F550-8255-4661-8679-B19DF12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6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45781-553B-4DE7-9E82-D51FB9F805CF}"/>
              </a:ext>
            </a:extLst>
          </p:cNvPr>
          <p:cNvSpPr txBox="1">
            <a:spLocks/>
          </p:cNvSpPr>
          <p:nvPr/>
        </p:nvSpPr>
        <p:spPr>
          <a:xfrm>
            <a:off x="4860031" y="836713"/>
            <a:ext cx="4293341" cy="602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Съответствие на първия &lt;</a:t>
            </a:r>
            <a:r>
              <a:rPr lang="en-US" sz="5600" dirty="0" err="1"/>
              <a:t>i</a:t>
            </a:r>
            <a:r>
              <a:rPr lang="en-US" sz="5600" dirty="0"/>
              <a:t>&gt; </a:t>
            </a:r>
            <a:r>
              <a:rPr lang="bg-BG" sz="5600" dirty="0"/>
              <a:t>елемент във всички &lt;</a:t>
            </a:r>
            <a:r>
              <a:rPr lang="en-US" sz="5600" dirty="0"/>
              <a:t>p&gt; </a:t>
            </a:r>
            <a:r>
              <a:rPr lang="bg-BG" sz="5600" dirty="0"/>
              <a:t>елементи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 &gt; i:first-child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&lt;/body&gt;</a:t>
            </a:r>
          </a:p>
          <a:p>
            <a:pPr marL="0" indent="0">
              <a:buFont typeface="Arial" pitchFamily="34" charset="0"/>
              <a:buNone/>
            </a:pPr>
            <a:endParaRPr lang="en-US" sz="5600" dirty="0"/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strong man.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strong man.</a:t>
            </a:r>
          </a:p>
          <a:p>
            <a:pPr marL="0" indent="0">
              <a:buFont typeface="Arial" pitchFamily="34" charset="0"/>
              <a:buNone/>
            </a:pPr>
            <a:endParaRPr lang="en-US" sz="5600" dirty="0"/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Съответствие на всички &lt;</a:t>
            </a:r>
            <a:r>
              <a:rPr lang="en-US" sz="5600" dirty="0" err="1"/>
              <a:t>i</a:t>
            </a:r>
            <a:r>
              <a:rPr lang="en-US" sz="5600" dirty="0"/>
              <a:t>&gt; </a:t>
            </a:r>
            <a:r>
              <a:rPr lang="bg-BG" sz="5600" dirty="0"/>
              <a:t>елементи във всички &lt;</a:t>
            </a:r>
            <a:r>
              <a:rPr lang="en-US" sz="5600" dirty="0"/>
              <a:t>p&gt; </a:t>
            </a:r>
            <a:r>
              <a:rPr lang="bg-BG" sz="5600" dirty="0"/>
              <a:t>елементи, които са първи деца на друг елемент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p:first-child </a:t>
            </a:r>
            <a:r>
              <a:rPr lang="en-US" sz="5600" dirty="0" err="1">
                <a:solidFill>
                  <a:srgbClr val="C00000"/>
                </a:solidFill>
              </a:rPr>
              <a:t>i</a:t>
            </a:r>
            <a:br>
              <a:rPr lang="en-US" sz="5600" dirty="0">
                <a:solidFill>
                  <a:srgbClr val="C00000"/>
                </a:solidFill>
              </a:rPr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br>
              <a:rPr lang="en-US" sz="5600" dirty="0"/>
            </a:br>
            <a:r>
              <a:rPr lang="en-US" sz="5600" dirty="0"/>
              <a:t>&lt;body&gt;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&lt;/body&gt;</a:t>
            </a:r>
          </a:p>
          <a:p>
            <a:pPr marL="0" indent="0">
              <a:buFont typeface="Arial" pitchFamily="34" charset="0"/>
              <a:buNone/>
            </a:pPr>
            <a:br>
              <a:rPr lang="en-US" sz="5600" dirty="0"/>
            </a:b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strong man. I am a strong man.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6335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94F5-C30A-41E6-8988-3697CDEA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CSS - </a:t>
            </a:r>
            <a:r>
              <a:rPr lang="bg-BG" b="1" dirty="0"/>
              <a:t>псевдо класове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EFB3-4201-462B-85B7-0997974B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9492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</a:t>
            </a:r>
            <a:r>
              <a:rPr lang="en-US" sz="5600" dirty="0" err="1">
                <a:solidFill>
                  <a:srgbClr val="C00000"/>
                </a:solidFill>
              </a:rPr>
              <a:t>lang</a:t>
            </a:r>
            <a:r>
              <a:rPr lang="en-US" sz="5600" dirty="0">
                <a:solidFill>
                  <a:srgbClr val="C00000"/>
                </a:solidFill>
              </a:rPr>
              <a:t> </a:t>
            </a:r>
            <a:r>
              <a:rPr lang="en-US" sz="5600" dirty="0"/>
              <a:t>Pseudo-class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Позволява да се дефинират специални правила за различни езици</a:t>
            </a:r>
          </a:p>
          <a:p>
            <a:pPr marL="0" indent="0">
              <a:buNone/>
            </a:pPr>
            <a:r>
              <a:rPr lang="bg-BG" sz="5600" dirty="0"/>
              <a:t>•Класът :</a:t>
            </a:r>
            <a:r>
              <a:rPr lang="en-US" sz="5600" dirty="0" err="1"/>
              <a:t>lang</a:t>
            </a:r>
            <a:r>
              <a:rPr lang="en-US" sz="5600" dirty="0"/>
              <a:t> </a:t>
            </a:r>
            <a:r>
              <a:rPr lang="bg-BG" sz="5600" dirty="0"/>
              <a:t>дефинира знаците за цитиране за елементи </a:t>
            </a:r>
            <a:r>
              <a:rPr lang="en-US" sz="5600" dirty="0"/>
              <a:t>q </a:t>
            </a:r>
            <a:r>
              <a:rPr lang="bg-BG" sz="5600" dirty="0"/>
              <a:t>с </a:t>
            </a:r>
            <a:r>
              <a:rPr lang="en-US" sz="5600" dirty="0" err="1"/>
              <a:t>lang</a:t>
            </a:r>
            <a:r>
              <a:rPr lang="en-US" sz="5600" dirty="0"/>
              <a:t>="no":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q:lang(no) </a:t>
            </a:r>
            <a:r>
              <a:rPr lang="en-US" sz="5600" dirty="0"/>
              <a:t>{quotes: "~" "~";}</a:t>
            </a:r>
            <a:br>
              <a:rPr lang="en-US" sz="5600" dirty="0"/>
            </a:br>
            <a:r>
              <a:rPr lang="en-US" sz="5600" dirty="0"/>
              <a:t>&lt;p&gt;Some text &lt;q </a:t>
            </a:r>
            <a:r>
              <a:rPr lang="en-US" sz="5600" dirty="0" err="1">
                <a:solidFill>
                  <a:srgbClr val="C00000"/>
                </a:solidFill>
              </a:rPr>
              <a:t>lang</a:t>
            </a:r>
            <a:r>
              <a:rPr lang="en-US" sz="5600" dirty="0">
                <a:solidFill>
                  <a:srgbClr val="C00000"/>
                </a:solidFill>
              </a:rPr>
              <a:t>="no"</a:t>
            </a:r>
            <a:r>
              <a:rPr lang="en-US" sz="5600" dirty="0"/>
              <a:t>&gt;A quote in a paragraph&lt;/q&gt; Some text.&lt;/p&gt;</a:t>
            </a:r>
            <a:br>
              <a:rPr lang="en-US" sz="5600" dirty="0"/>
            </a:br>
            <a:endParaRPr lang="en-US" sz="5600" dirty="0"/>
          </a:p>
          <a:p>
            <a:pPr marL="0" indent="0">
              <a:buNone/>
            </a:pPr>
            <a:r>
              <a:rPr lang="en-US" sz="5600" dirty="0"/>
              <a:t>Some text ~A quote in a paragraph~ Some text.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:focus</a:t>
            </a:r>
            <a:r>
              <a:rPr lang="en-US" sz="5600" dirty="0"/>
              <a:t> pseudo-class: </a:t>
            </a:r>
            <a:r>
              <a:rPr lang="bg-BG" sz="5600" dirty="0"/>
              <a:t>определя стилизиране на елемента на фокус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input:focus</a:t>
            </a:r>
            <a:endParaRPr lang="en-US" sz="5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5600" dirty="0"/>
              <a:t>{</a:t>
            </a:r>
          </a:p>
          <a:p>
            <a:pPr marL="0" indent="0">
              <a:buNone/>
            </a:pPr>
            <a:r>
              <a:rPr lang="en-US" sz="5600" dirty="0" err="1"/>
              <a:t>background-color:yellow</a:t>
            </a:r>
            <a:r>
              <a:rPr lang="en-US" sz="5600" dirty="0"/>
              <a:t>;</a:t>
            </a:r>
          </a:p>
          <a:p>
            <a:pPr marL="0" indent="0">
              <a:buNone/>
            </a:pPr>
            <a:r>
              <a:rPr lang="en-US" sz="5600" dirty="0"/>
              <a:t>}</a:t>
            </a:r>
          </a:p>
          <a:p>
            <a:pPr marL="0" indent="0">
              <a:buNone/>
            </a:pPr>
            <a:r>
              <a:rPr lang="en-US" sz="5600" dirty="0"/>
              <a:t>&lt;form action="form_action.asp" method="get"&gt;</a:t>
            </a:r>
          </a:p>
          <a:p>
            <a:pPr marL="0" indent="0">
              <a:buNone/>
            </a:pPr>
            <a:r>
              <a:rPr lang="en-US" sz="5600" dirty="0"/>
              <a:t>First name: &lt;input type="text" name="</a:t>
            </a:r>
            <a:r>
              <a:rPr lang="en-US" sz="5600" dirty="0" err="1"/>
              <a:t>fname</a:t>
            </a:r>
            <a:r>
              <a:rPr lang="en-US" sz="5600" dirty="0"/>
              <a:t>" /&gt;&lt;</a:t>
            </a:r>
            <a:r>
              <a:rPr lang="en-US" sz="5600" dirty="0" err="1"/>
              <a:t>br</a:t>
            </a:r>
            <a:r>
              <a:rPr lang="en-US" sz="5600" dirty="0"/>
              <a:t>&gt;</a:t>
            </a:r>
          </a:p>
          <a:p>
            <a:pPr marL="0" indent="0">
              <a:buNone/>
            </a:pPr>
            <a:r>
              <a:rPr lang="en-US" sz="5600" dirty="0"/>
              <a:t>Last name: &lt;input type="text" name="</a:t>
            </a:r>
            <a:r>
              <a:rPr lang="en-US" sz="5600" dirty="0" err="1"/>
              <a:t>lname</a:t>
            </a:r>
            <a:r>
              <a:rPr lang="en-US" sz="5600" dirty="0"/>
              <a:t>" /&gt;&lt;</a:t>
            </a:r>
            <a:r>
              <a:rPr lang="en-US" sz="5600" dirty="0" err="1"/>
              <a:t>br</a:t>
            </a:r>
            <a:r>
              <a:rPr lang="en-US" sz="5600" dirty="0"/>
              <a:t>&gt;</a:t>
            </a:r>
          </a:p>
          <a:p>
            <a:pPr marL="0" indent="0">
              <a:buNone/>
            </a:pPr>
            <a:r>
              <a:rPr lang="en-US" sz="5600" dirty="0"/>
              <a:t>&lt;input type="submit" value="Submit" /&gt;</a:t>
            </a:r>
          </a:p>
          <a:p>
            <a:pPr marL="0" indent="0">
              <a:buNone/>
            </a:pPr>
            <a:r>
              <a:rPr lang="en-US" sz="5600" dirty="0"/>
              <a:t>&lt;/form&gt;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F550-8255-4661-8679-B19DF12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36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996-2B83-4134-964E-73F831AC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bg-BG" b="1" dirty="0"/>
              <a:t>Псевдо</a:t>
            </a:r>
            <a:r>
              <a:rPr lang="en-US" b="1" dirty="0"/>
              <a:t>-</a:t>
            </a:r>
            <a:r>
              <a:rPr lang="bg-BG" b="1" dirty="0"/>
              <a:t>елементи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0F7-23EC-497E-8A1A-44CFB86E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764704"/>
            <a:ext cx="4608512" cy="60932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bg-BG" sz="5600" dirty="0"/>
              <a:t>•Използват се за добавяне на специални ефекти на някои селектори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selector:pseudo-element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Класовете могат да се използват с </a:t>
            </a:r>
            <a:r>
              <a:rPr lang="en-US" sz="5600" dirty="0"/>
              <a:t>pseudo-elements: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selector.class:pseudo-element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:first-line </a:t>
            </a:r>
            <a:r>
              <a:rPr lang="en-US" sz="5600" dirty="0"/>
              <a:t>Pseudo-element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Използва се за добавяне на специален стил на първия ред на текст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p:first-line 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/>
              <a:t>color:#ff0000;</a:t>
            </a:r>
            <a:br>
              <a:rPr lang="en-US" sz="5600" dirty="0"/>
            </a:br>
            <a:r>
              <a:rPr lang="en-US" sz="5600" dirty="0" err="1"/>
              <a:t>font-variant:small-caps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Може да се използва само за блокови елементи</a:t>
            </a:r>
          </a:p>
          <a:p>
            <a:pPr marL="0" indent="0">
              <a:buNone/>
            </a:pPr>
            <a:r>
              <a:rPr lang="bg-BG" sz="5600" dirty="0"/>
              <a:t>•Тези свойства се прилагат към </a:t>
            </a:r>
            <a:r>
              <a:rPr lang="en-US" sz="5600" dirty="0"/>
              <a:t>first-line pseudo-element:</a:t>
            </a:r>
          </a:p>
          <a:p>
            <a:pPr marL="0" indent="0">
              <a:buNone/>
            </a:pPr>
            <a:r>
              <a:rPr lang="en-US" sz="5600" dirty="0"/>
              <a:t>–font properties</a:t>
            </a:r>
          </a:p>
          <a:p>
            <a:pPr marL="0" indent="0">
              <a:buNone/>
            </a:pPr>
            <a:r>
              <a:rPr lang="en-US" sz="5600" dirty="0"/>
              <a:t>–color properties </a:t>
            </a:r>
          </a:p>
          <a:p>
            <a:pPr marL="0" indent="0">
              <a:buNone/>
            </a:pPr>
            <a:r>
              <a:rPr lang="en-US" sz="5600" dirty="0"/>
              <a:t>–background properties</a:t>
            </a:r>
          </a:p>
          <a:p>
            <a:pPr marL="0" indent="0">
              <a:buNone/>
            </a:pPr>
            <a:r>
              <a:rPr lang="en-US" sz="5600" dirty="0"/>
              <a:t>–word-spacing</a:t>
            </a:r>
          </a:p>
          <a:p>
            <a:pPr marL="0" indent="0">
              <a:buNone/>
            </a:pPr>
            <a:r>
              <a:rPr lang="en-US" sz="5600" dirty="0"/>
              <a:t>–letter-spacing</a:t>
            </a:r>
          </a:p>
          <a:p>
            <a:pPr marL="0" indent="0">
              <a:buNone/>
            </a:pPr>
            <a:r>
              <a:rPr lang="en-US" sz="5600" dirty="0"/>
              <a:t>–text-decoration</a:t>
            </a:r>
          </a:p>
          <a:p>
            <a:pPr marL="0" indent="0">
              <a:buNone/>
            </a:pPr>
            <a:r>
              <a:rPr lang="en-US" sz="5600" dirty="0"/>
              <a:t>–vertical-align</a:t>
            </a:r>
          </a:p>
          <a:p>
            <a:pPr marL="0" indent="0">
              <a:buNone/>
            </a:pPr>
            <a:r>
              <a:rPr lang="en-US" sz="5600" dirty="0"/>
              <a:t>–text-transform</a:t>
            </a:r>
          </a:p>
          <a:p>
            <a:pPr marL="0" indent="0">
              <a:buNone/>
            </a:pPr>
            <a:r>
              <a:rPr lang="en-US" sz="5600" dirty="0"/>
              <a:t>–line-height</a:t>
            </a:r>
          </a:p>
          <a:p>
            <a:pPr marL="0" indent="0">
              <a:buNone/>
            </a:pPr>
            <a:r>
              <a:rPr lang="en-US" sz="5600" dirty="0"/>
              <a:t>–clear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49EC-612B-4F2E-822D-01D80CDE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8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55F20-B9BF-4AAE-88E3-577B54027149}"/>
              </a:ext>
            </a:extLst>
          </p:cNvPr>
          <p:cNvSpPr txBox="1">
            <a:spLocks/>
          </p:cNvSpPr>
          <p:nvPr/>
        </p:nvSpPr>
        <p:spPr>
          <a:xfrm>
            <a:off x="4644008" y="764704"/>
            <a:ext cx="4536504" cy="5956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bg-BG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:first-letter</a:t>
            </a:r>
            <a:r>
              <a:rPr lang="en-US" sz="5600" dirty="0"/>
              <a:t> 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Използва се за добавяне на специален стил за първата буква на текст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p:first-letter 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/>
              <a:t>color:#ff0000;</a:t>
            </a:r>
            <a:br>
              <a:rPr lang="en-US" sz="5600" dirty="0"/>
            </a:br>
            <a:r>
              <a:rPr lang="en-US" sz="5600" dirty="0" err="1"/>
              <a:t>font-size:xx-large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Може да се използва само за блокови елементи</a:t>
            </a:r>
          </a:p>
          <a:p>
            <a:pPr marL="0" indent="0">
              <a:buFont typeface="Arial" pitchFamily="34" charset="0"/>
              <a:buNone/>
            </a:pPr>
            <a:r>
              <a:rPr lang="bg-BG" sz="5600" dirty="0"/>
              <a:t>•Тези свойства се прилагат към </a:t>
            </a:r>
            <a:r>
              <a:rPr lang="en-US" sz="5600" dirty="0"/>
              <a:t>first-letter pseudo- element: 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–font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–color properties 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–background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–margin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–padding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–border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–text-decoration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–vertical-align (only if "float" is "none")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–text-transform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–line-height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–float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–clear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•Pseudo-elements </a:t>
            </a:r>
            <a:r>
              <a:rPr lang="bg-BG" sz="5600" dirty="0"/>
              <a:t>и класове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 err="1">
                <a:solidFill>
                  <a:srgbClr val="C00000"/>
                </a:solidFill>
              </a:rPr>
              <a:t>p.article:first-letter</a:t>
            </a:r>
            <a:r>
              <a:rPr lang="en-US" sz="5600" dirty="0">
                <a:solidFill>
                  <a:srgbClr val="C00000"/>
                </a:solidFill>
              </a:rPr>
              <a:t> </a:t>
            </a:r>
            <a:r>
              <a:rPr lang="en-US" sz="5600" dirty="0"/>
              <a:t>{color:#ff0000;}</a:t>
            </a:r>
            <a:br>
              <a:rPr lang="en-US" sz="5600" dirty="0"/>
            </a:br>
            <a:r>
              <a:rPr lang="en-US" sz="5600" dirty="0"/>
              <a:t>&lt;p class="article"&gt;A paragraph in an article&lt;/p&gt;</a:t>
            </a:r>
          </a:p>
          <a:p>
            <a:pPr marL="0" indent="0">
              <a:buFont typeface="Arial" pitchFamily="34" charset="0"/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391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996-2B83-4134-964E-73F831AC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008112"/>
          </a:xfrm>
        </p:spPr>
        <p:txBody>
          <a:bodyPr>
            <a:normAutofit/>
          </a:bodyPr>
          <a:lstStyle/>
          <a:p>
            <a:r>
              <a:rPr lang="bg-BG" b="1" dirty="0"/>
              <a:t>Псевдо</a:t>
            </a:r>
            <a:r>
              <a:rPr lang="en-US" b="1" dirty="0"/>
              <a:t>-</a:t>
            </a:r>
            <a:r>
              <a:rPr lang="bg-BG" b="1" dirty="0"/>
              <a:t>елементи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0F7-23EC-497E-8A1A-44CFB86E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764704"/>
            <a:ext cx="4032448" cy="388843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bg-BG" sz="4000" dirty="0"/>
              <a:t>•Множествени </a:t>
            </a:r>
            <a:r>
              <a:rPr lang="en-US" sz="4000" dirty="0"/>
              <a:t>Pseudo-elements</a:t>
            </a:r>
          </a:p>
          <a:p>
            <a:pPr marL="0" indent="0">
              <a:buNone/>
            </a:pPr>
            <a:r>
              <a:rPr lang="en-US" sz="4000" dirty="0"/>
              <a:t>•</a:t>
            </a:r>
            <a:r>
              <a:rPr lang="bg-BG" sz="4000" dirty="0"/>
              <a:t>Комбиниране на </a:t>
            </a:r>
            <a:r>
              <a:rPr lang="en-US" sz="4000" dirty="0"/>
              <a:t>pseudo-elements - </a:t>
            </a:r>
            <a:r>
              <a:rPr lang="bg-BG" sz="4000" dirty="0"/>
              <a:t>първа буква на параграфа: червена и много голяма, останалата част на първия ред: синя и букви в </a:t>
            </a:r>
            <a:r>
              <a:rPr lang="en-US" sz="4000" dirty="0"/>
              <a:t>small-caps, </a:t>
            </a:r>
            <a:r>
              <a:rPr lang="bg-BG" sz="4000" dirty="0"/>
              <a:t>останалата част на параграфа: по-подразбиране:</a:t>
            </a:r>
          </a:p>
          <a:p>
            <a:pPr marL="0" indent="0">
              <a:buNone/>
            </a:pPr>
            <a:r>
              <a:rPr lang="en-US" sz="4000" dirty="0"/>
              <a:t>p:first-letter</a:t>
            </a:r>
            <a:br>
              <a:rPr lang="en-US" sz="4000" dirty="0"/>
            </a:br>
            <a:r>
              <a:rPr lang="en-US" sz="4000" dirty="0"/>
              <a:t>{</a:t>
            </a:r>
            <a:br>
              <a:rPr lang="en-US" sz="4000" dirty="0"/>
            </a:br>
            <a:r>
              <a:rPr lang="en-US" sz="4000" dirty="0"/>
              <a:t>color:#ff0000;</a:t>
            </a:r>
            <a:br>
              <a:rPr lang="en-US" sz="4000" dirty="0"/>
            </a:br>
            <a:r>
              <a:rPr lang="en-US" sz="4000" dirty="0" err="1"/>
              <a:t>font-size:xx-large</a:t>
            </a:r>
            <a:r>
              <a:rPr lang="en-US" sz="4000" dirty="0"/>
              <a:t>;</a:t>
            </a:r>
            <a:br>
              <a:rPr lang="en-US" sz="4000" dirty="0"/>
            </a:br>
            <a:r>
              <a:rPr lang="en-US" sz="4000" dirty="0"/>
              <a:t>}</a:t>
            </a:r>
            <a:br>
              <a:rPr lang="en-US" sz="4000" dirty="0"/>
            </a:br>
            <a:r>
              <a:rPr lang="en-US" sz="4000" dirty="0"/>
              <a:t>p:first-line </a:t>
            </a:r>
            <a:br>
              <a:rPr lang="en-US" sz="4000" dirty="0"/>
            </a:br>
            <a:r>
              <a:rPr lang="en-US" sz="4000" dirty="0"/>
              <a:t>{</a:t>
            </a:r>
            <a:br>
              <a:rPr lang="en-US" sz="4000" dirty="0"/>
            </a:br>
            <a:r>
              <a:rPr lang="en-US" sz="4000" dirty="0"/>
              <a:t>color:#0000ff;</a:t>
            </a:r>
            <a:br>
              <a:rPr lang="en-US" sz="4000" dirty="0"/>
            </a:br>
            <a:r>
              <a:rPr lang="en-US" sz="4000" dirty="0" err="1"/>
              <a:t>font-variant:small-caps</a:t>
            </a:r>
            <a:r>
              <a:rPr lang="en-US" sz="4000" dirty="0"/>
              <a:t>;</a:t>
            </a:r>
            <a:br>
              <a:rPr lang="en-US" sz="4000" dirty="0"/>
            </a:br>
            <a:r>
              <a:rPr lang="en-US" sz="4000" dirty="0"/>
              <a:t>}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49EC-612B-4F2E-822D-01D80CDE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9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55F20-B9BF-4AAE-88E3-577B54027149}"/>
              </a:ext>
            </a:extLst>
          </p:cNvPr>
          <p:cNvSpPr txBox="1">
            <a:spLocks/>
          </p:cNvSpPr>
          <p:nvPr/>
        </p:nvSpPr>
        <p:spPr>
          <a:xfrm>
            <a:off x="4644008" y="764704"/>
            <a:ext cx="432048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en-US" sz="1600" dirty="0">
                <a:solidFill>
                  <a:srgbClr val="C00000"/>
                </a:solidFill>
              </a:rPr>
              <a:t>:before </a:t>
            </a:r>
            <a:r>
              <a:rPr lang="en-US" sz="1600" dirty="0"/>
              <a:t>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bg-BG" sz="1600" dirty="0"/>
              <a:t>Използва се за вмъкване на съдържание преди съдържанието на елемента</a:t>
            </a:r>
          </a:p>
          <a:p>
            <a:pPr marL="0" indent="0">
              <a:buFont typeface="Arial" pitchFamily="34" charset="0"/>
              <a:buNone/>
            </a:pPr>
            <a:r>
              <a:rPr lang="bg-BG" sz="1600" dirty="0"/>
              <a:t>•Вмъкване на изображение преди всеки елемент &lt;</a:t>
            </a:r>
            <a:r>
              <a:rPr lang="en-US" sz="1600" dirty="0"/>
              <a:t>h1&gt;: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C00000"/>
                </a:solidFill>
              </a:rPr>
              <a:t>h1:before </a:t>
            </a:r>
            <a:br>
              <a:rPr lang="en-US" sz="1600" dirty="0"/>
            </a:b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 err="1"/>
              <a:t>content:url</a:t>
            </a:r>
            <a:r>
              <a:rPr lang="en-US" sz="1600" dirty="0"/>
              <a:t>(smiley.gif);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en-US" sz="1600" dirty="0">
                <a:solidFill>
                  <a:srgbClr val="C00000"/>
                </a:solidFill>
              </a:rPr>
              <a:t>:after </a:t>
            </a:r>
            <a:r>
              <a:rPr lang="en-US" sz="1600" dirty="0"/>
              <a:t>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bg-BG" sz="1600" dirty="0"/>
              <a:t>Използва се за вмъкване на съдържание след съдържанието на елемента</a:t>
            </a:r>
          </a:p>
          <a:p>
            <a:pPr marL="0" indent="0">
              <a:buFont typeface="Arial" pitchFamily="34" charset="0"/>
              <a:buNone/>
            </a:pPr>
            <a:r>
              <a:rPr lang="bg-BG" sz="1600" dirty="0"/>
              <a:t>•Вмъкване на изображение след всеки елемент &lt;</a:t>
            </a:r>
            <a:r>
              <a:rPr lang="en-US" sz="1600" dirty="0"/>
              <a:t>h1&gt;: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C00000"/>
                </a:solidFill>
              </a:rPr>
              <a:t>h1:after</a:t>
            </a:r>
            <a:br>
              <a:rPr lang="en-US" sz="1600" dirty="0"/>
            </a:b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 err="1"/>
              <a:t>content:url</a:t>
            </a:r>
            <a:r>
              <a:rPr lang="en-US" sz="1600" dirty="0"/>
              <a:t>(smiley.gif);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172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6154</Words>
  <Application>Microsoft Office PowerPoint</Application>
  <PresentationFormat>On-screen Show (4:3)</PresentationFormat>
  <Paragraphs>467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Times New Roman</vt:lpstr>
      <vt:lpstr>Office Theme</vt:lpstr>
      <vt:lpstr>CSS. Комбинатори. Псевдо класове и псевдо елементи. Селектори на атрибути. Градиенти. Трансформации. Ефекти (преход). Анимации</vt:lpstr>
      <vt:lpstr>CSS селектори</vt:lpstr>
      <vt:lpstr>Комбинатори</vt:lpstr>
      <vt:lpstr>Комбинатори</vt:lpstr>
      <vt:lpstr>Комбинатори</vt:lpstr>
      <vt:lpstr>CSS – псевдо-класове</vt:lpstr>
      <vt:lpstr>CSS - псевдо класове</vt:lpstr>
      <vt:lpstr>Псевдо-елементи</vt:lpstr>
      <vt:lpstr>Псевдо-елементи</vt:lpstr>
      <vt:lpstr>Attribute Selectors</vt:lpstr>
      <vt:lpstr>Attribute Selectors</vt:lpstr>
      <vt:lpstr>Типове медия</vt:lpstr>
      <vt:lpstr>Типове медия</vt:lpstr>
      <vt:lpstr>Градиенти (CSS3)</vt:lpstr>
      <vt:lpstr>Линейни градиенти</vt:lpstr>
      <vt:lpstr>Линейни градиенти</vt:lpstr>
      <vt:lpstr>Линейни градиенти</vt:lpstr>
      <vt:lpstr>Линейни градиенти с няколко цвята</vt:lpstr>
      <vt:lpstr>Линейни градиенти с прозрачност</vt:lpstr>
      <vt:lpstr>Повтарящ се линеен градиент</vt:lpstr>
      <vt:lpstr>Радиални градиенти</vt:lpstr>
      <vt:lpstr>Определяне на формата на радиален градиент</vt:lpstr>
      <vt:lpstr>Определяне на размера на радиален градиент </vt:lpstr>
      <vt:lpstr>Повтаряне на радиален градиент</vt:lpstr>
      <vt:lpstr>Трансформации</vt:lpstr>
      <vt:lpstr>2D трансформации</vt:lpstr>
      <vt:lpstr>2D трансформации</vt:lpstr>
      <vt:lpstr>2D трансформации</vt:lpstr>
      <vt:lpstr>PowerPoint Presentation</vt:lpstr>
      <vt:lpstr>3D трансформации</vt:lpstr>
      <vt:lpstr>PowerPoint Presentation</vt:lpstr>
      <vt:lpstr>Transitions (ефекти)</vt:lpstr>
      <vt:lpstr>Множество ефекти</vt:lpstr>
      <vt:lpstr>Множество ефекти</vt:lpstr>
      <vt:lpstr>Анимации</vt:lpstr>
      <vt:lpstr>Анимации</vt:lpstr>
      <vt:lpstr>Анимации</vt:lpstr>
      <vt:lpstr>Анимации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Svetoslav</cp:lastModifiedBy>
  <cp:revision>158</cp:revision>
  <dcterms:created xsi:type="dcterms:W3CDTF">2013-08-14T12:31:22Z</dcterms:created>
  <dcterms:modified xsi:type="dcterms:W3CDTF">2022-10-26T10:17:46Z</dcterms:modified>
</cp:coreProperties>
</file>